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261" r:id="rId2"/>
    <p:sldId id="303" r:id="rId3"/>
    <p:sldId id="304" r:id="rId4"/>
    <p:sldId id="307" r:id="rId5"/>
    <p:sldId id="336" r:id="rId6"/>
    <p:sldId id="310" r:id="rId7"/>
    <p:sldId id="308" r:id="rId8"/>
    <p:sldId id="309" r:id="rId9"/>
    <p:sldId id="311" r:id="rId10"/>
    <p:sldId id="312" r:id="rId11"/>
    <p:sldId id="313" r:id="rId12"/>
    <p:sldId id="327" r:id="rId13"/>
    <p:sldId id="328" r:id="rId14"/>
    <p:sldId id="329" r:id="rId15"/>
    <p:sldId id="330" r:id="rId16"/>
    <p:sldId id="314" r:id="rId17"/>
    <p:sldId id="315" r:id="rId18"/>
    <p:sldId id="316" r:id="rId19"/>
    <p:sldId id="324" r:id="rId20"/>
    <p:sldId id="325" r:id="rId21"/>
    <p:sldId id="318" r:id="rId22"/>
    <p:sldId id="317" r:id="rId23"/>
    <p:sldId id="319" r:id="rId24"/>
    <p:sldId id="321" r:id="rId25"/>
    <p:sldId id="326" r:id="rId26"/>
    <p:sldId id="323" r:id="rId27"/>
    <p:sldId id="331" r:id="rId28"/>
    <p:sldId id="332" r:id="rId29"/>
    <p:sldId id="333" r:id="rId30"/>
    <p:sldId id="334" r:id="rId31"/>
    <p:sldId id="335" r:id="rId3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47" autoAdjust="0"/>
    <p:restoredTop sz="93627"/>
  </p:normalViewPr>
  <p:slideViewPr>
    <p:cSldViewPr>
      <p:cViewPr>
        <p:scale>
          <a:sx n="137" d="100"/>
          <a:sy n="137" d="100"/>
        </p:scale>
        <p:origin x="408" y="-144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DC2DB0-C22C-424E-BC1F-884272EFCFC3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EFAECEE-E0D5-A347-8D86-13E02489A9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315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49681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43627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98172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563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18861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6205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01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0228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0905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72079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EFAECEE-E0D5-A347-8D86-13E02489A93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883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9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211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3290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795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9040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4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9241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4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78208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6048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07815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6949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96010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1D4968-07E1-4A06-95B3-C56B20FC16AE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9780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4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1D4968-07E1-4A06-95B3-C56B20FC16AE}" type="datetimeFigureOut">
              <a:rPr lang="en-US" smtClean="0"/>
              <a:t>11/12/19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4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4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2CA38B-3576-462B-8C4B-54B3CB9FDA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4780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emf"/><Relationship Id="rId4" Type="http://schemas.openxmlformats.org/officeDocument/2006/relationships/image" Target="../media/image12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emf"/><Relationship Id="rId4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emf"/><Relationship Id="rId4" Type="http://schemas.openxmlformats.org/officeDocument/2006/relationships/image" Target="../media/image39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ODE system</a:t>
            </a:r>
          </a:p>
        </p:txBody>
      </p:sp>
    </p:spTree>
    <p:extLst>
      <p:ext uri="{BB962C8B-B14F-4D97-AF65-F5344CB8AC3E}">
        <p14:creationId xmlns:p14="http://schemas.microsoft.com/office/powerpoint/2010/main" val="23666195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5D30E0-3179-BD47-B5D5-0AAF1E7E7C03}"/>
              </a:ext>
            </a:extLst>
          </p:cNvPr>
          <p:cNvSpPr txBox="1"/>
          <p:nvPr/>
        </p:nvSpPr>
        <p:spPr>
          <a:xfrm>
            <a:off x="337930" y="390939"/>
            <a:ext cx="5410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&gt;&gt; data = </a:t>
            </a:r>
            <a:r>
              <a:rPr lang="en-US" dirty="0" err="1"/>
              <a:t>fyn_gf_init_data</a:t>
            </a:r>
            <a:r>
              <a:rPr lang="en-US" dirty="0"/>
              <a:t>('egfr_huang_v3');</a:t>
            </a:r>
          </a:p>
          <a:p>
            <a:r>
              <a:rPr lang="en-US" dirty="0"/>
              <a:t>&gt;&gt; [t, y] = </a:t>
            </a:r>
            <a:r>
              <a:rPr lang="en-US" dirty="0" err="1"/>
              <a:t>batch_fyn_gf</a:t>
            </a:r>
            <a:r>
              <a:rPr lang="en-US" dirty="0"/>
              <a:t>(data);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BF2E08C-9EB8-8844-920B-302DCCE36C26}"/>
              </a:ext>
            </a:extLst>
          </p:cNvPr>
          <p:cNvSpPr txBox="1"/>
          <p:nvPr/>
        </p:nvSpPr>
        <p:spPr>
          <a:xfrm>
            <a:off x="29817" y="3647302"/>
            <a:ext cx="51816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&gt;&gt; [sol, error, t, </a:t>
            </a:r>
            <a:r>
              <a:rPr lang="en-US" dirty="0" err="1"/>
              <a:t>y_exp</a:t>
            </a:r>
            <a:r>
              <a:rPr lang="en-US" dirty="0"/>
              <a:t>, </a:t>
            </a:r>
            <a:r>
              <a:rPr lang="en-US" dirty="0" err="1"/>
              <a:t>y_ode</a:t>
            </a:r>
            <a:r>
              <a:rPr lang="en-US" dirty="0"/>
              <a:t>] = </a:t>
            </a:r>
            <a:r>
              <a:rPr lang="en-US" dirty="0" err="1"/>
              <a:t>test_optimize_ode</a:t>
            </a:r>
            <a:r>
              <a:rPr lang="en-US" dirty="0"/>
              <a:t>();</a:t>
            </a:r>
          </a:p>
          <a:p>
            <a:r>
              <a:rPr lang="en-US" dirty="0"/>
              <a:t>Initial [k_caton_4, k_catoff_4, k_on_3, scale, error] = </a:t>
            </a:r>
          </a:p>
          <a:p>
            <a:r>
              <a:rPr lang="en-US" dirty="0"/>
              <a:t>    0.0100    0.0200  482.8571    0.2484</a:t>
            </a:r>
          </a:p>
          <a:p>
            <a:r>
              <a:rPr lang="en-US" dirty="0"/>
              <a:t>……</a:t>
            </a:r>
          </a:p>
          <a:p>
            <a:r>
              <a:rPr lang="en-US" dirty="0"/>
              <a:t>[k_caton_4, k_catoff_4, k_on_3, scale, error] = </a:t>
            </a:r>
          </a:p>
          <a:p>
            <a:r>
              <a:rPr lang="en-US" dirty="0"/>
              <a:t>   1.0e+04 *</a:t>
            </a:r>
          </a:p>
          <a:p>
            <a:endParaRPr lang="en-US" dirty="0"/>
          </a:p>
          <a:p>
            <a:r>
              <a:rPr lang="en-US" dirty="0"/>
              <a:t>    5.1870    7.4154    0.0671    0.0000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0F5B56-334C-F044-9F51-8BDF4346A3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8017" y="281250"/>
            <a:ext cx="4465983" cy="33494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85B336E-D90A-7847-824E-3D5CC35A60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799" y="3756990"/>
            <a:ext cx="3759679" cy="28197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FDF72E3-0B00-D64C-A73C-DE1AD3C5DE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0617" y="1608006"/>
            <a:ext cx="1795094" cy="1344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9543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F5E55C-0C77-264A-9B66-6D35013D92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685800"/>
            <a:ext cx="3022600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99339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81B561-AE2D-F646-8FD2-EEA67AE451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600" y="228600"/>
            <a:ext cx="8822696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5577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3BD91C-A101-E54A-B3AC-2B7881091C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228599"/>
            <a:ext cx="4724400" cy="5896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244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7CB5C7-D685-C44C-8270-2F12C451C3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381000"/>
            <a:ext cx="8511822" cy="365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7622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6F7E7B-81ED-0B49-A467-16F871F24B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191100"/>
            <a:ext cx="6553200" cy="647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1464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2A9CFA1-C51E-0C4D-90FD-9A6BD01698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8700" y="2307771"/>
            <a:ext cx="5308600" cy="39814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D117A7-4BC0-E04B-B5E2-D02AD6EA5D95}"/>
              </a:ext>
            </a:extLst>
          </p:cNvPr>
          <p:cNvSpPr txBox="1"/>
          <p:nvPr/>
        </p:nvSpPr>
        <p:spPr>
          <a:xfrm>
            <a:off x="0" y="568779"/>
            <a:ext cx="91440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&gt;&gt; model_egfr2 = </a:t>
            </a:r>
            <a:r>
              <a:rPr lang="en-US" dirty="0" err="1"/>
              <a:t>fyn_gf_model</a:t>
            </a:r>
            <a:r>
              <a:rPr lang="en-US" dirty="0"/>
              <a:t>();</a:t>
            </a:r>
          </a:p>
          <a:p>
            <a:r>
              <a:rPr lang="en-US" dirty="0"/>
              <a:t>&gt;&gt; [t, output]= </a:t>
            </a:r>
            <a:r>
              <a:rPr lang="en-US" dirty="0" err="1"/>
              <a:t>fyn_gf_forward_solve</a:t>
            </a:r>
            <a:r>
              <a:rPr lang="en-US" dirty="0"/>
              <a:t>(model_egfr2.data, '</a:t>
            </a:r>
            <a:r>
              <a:rPr lang="en-US" dirty="0" err="1"/>
              <a:t>test_basal_level</a:t>
            </a:r>
            <a:r>
              <a:rPr lang="en-US" dirty="0"/>
              <a:t>', 0, '</a:t>
            </a:r>
            <a:r>
              <a:rPr lang="en-US" dirty="0" err="1"/>
              <a:t>show_figure</a:t>
            </a:r>
            <a:r>
              <a:rPr lang="en-US" dirty="0"/>
              <a:t>', 1, ...</a:t>
            </a:r>
          </a:p>
          <a:p>
            <a:r>
              <a:rPr lang="en-US" dirty="0"/>
              <a:t>'</a:t>
            </a:r>
            <a:r>
              <a:rPr lang="en-US" dirty="0" err="1"/>
              <a:t>rhs_function</a:t>
            </a:r>
            <a:r>
              <a:rPr lang="en-US" dirty="0"/>
              <a:t>', model_egfr2.rhs, 'y0', model_egfr2.data.y0, '</a:t>
            </a:r>
            <a:r>
              <a:rPr lang="en-US" dirty="0" err="1"/>
              <a:t>ouput_function</a:t>
            </a:r>
            <a:r>
              <a:rPr lang="en-US" dirty="0"/>
              <a:t>', model_egfr2.output);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2B2C74B-C8AC-7449-9926-5B7BBF7A5033}"/>
              </a:ext>
            </a:extLst>
          </p:cNvPr>
          <p:cNvSpPr txBox="1"/>
          <p:nvPr/>
        </p:nvSpPr>
        <p:spPr>
          <a:xfrm>
            <a:off x="228600" y="0"/>
            <a:ext cx="7772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Implemented the complete </a:t>
            </a:r>
            <a:r>
              <a:rPr lang="en-US" dirty="0" err="1"/>
              <a:t>fyn_gf_model</a:t>
            </a:r>
            <a:r>
              <a:rPr lang="en-US" dirty="0"/>
              <a:t> and run a single simulation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B9E49E-35B6-8F4D-B1A8-38275D2E90A9}"/>
              </a:ext>
            </a:extLst>
          </p:cNvPr>
          <p:cNvSpPr txBox="1"/>
          <p:nvPr/>
        </p:nvSpPr>
        <p:spPr>
          <a:xfrm>
            <a:off x="224246" y="2394449"/>
            <a:ext cx="40005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function </a:t>
            </a:r>
            <a:r>
              <a:rPr lang="en-US" dirty="0" err="1"/>
              <a:t>model_obj</a:t>
            </a:r>
            <a:r>
              <a:rPr lang="en-US" dirty="0"/>
              <a:t> = </a:t>
            </a:r>
            <a:r>
              <a:rPr lang="en-US" dirty="0" err="1"/>
              <a:t>fyn_gf_model</a:t>
            </a:r>
            <a:r>
              <a:rPr lang="en-US" dirty="0"/>
              <a:t>()</a:t>
            </a:r>
          </a:p>
          <a:p>
            <a:r>
              <a:rPr lang="en-US" dirty="0" err="1"/>
              <a:t>model_obj.data</a:t>
            </a:r>
            <a:r>
              <a:rPr lang="en-US" dirty="0"/>
              <a:t> = </a:t>
            </a:r>
            <a:r>
              <a:rPr lang="en-US" dirty="0" err="1"/>
              <a:t>init_data</a:t>
            </a:r>
            <a:r>
              <a:rPr lang="en-US" dirty="0"/>
              <a:t>(); </a:t>
            </a:r>
          </a:p>
          <a:p>
            <a:r>
              <a:rPr lang="en-US" dirty="0" err="1"/>
              <a:t>model_obj.init_data</a:t>
            </a:r>
            <a:r>
              <a:rPr lang="en-US" dirty="0"/>
              <a:t> = @</a:t>
            </a:r>
            <a:r>
              <a:rPr lang="en-US" dirty="0" err="1"/>
              <a:t>init_data</a:t>
            </a:r>
            <a:r>
              <a:rPr lang="en-US" dirty="0"/>
              <a:t>; </a:t>
            </a:r>
          </a:p>
          <a:p>
            <a:r>
              <a:rPr lang="en-US" dirty="0" err="1"/>
              <a:t>model_obj.rhs</a:t>
            </a:r>
            <a:r>
              <a:rPr lang="en-US" dirty="0"/>
              <a:t> = @</a:t>
            </a:r>
            <a:r>
              <a:rPr lang="en-US" dirty="0" err="1"/>
              <a:t>rhs</a:t>
            </a:r>
            <a:r>
              <a:rPr lang="en-US" dirty="0"/>
              <a:t>; </a:t>
            </a:r>
          </a:p>
          <a:p>
            <a:r>
              <a:rPr lang="en-US" dirty="0" err="1"/>
              <a:t>model_obj.output</a:t>
            </a:r>
            <a:r>
              <a:rPr lang="en-US" dirty="0"/>
              <a:t> = @output;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0489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1C9E90FA-643A-6447-81D2-E95A9219A0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346" y="220007"/>
            <a:ext cx="5114654" cy="295990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7B4076-C997-B44E-9542-22CAF55E1EC2}"/>
              </a:ext>
            </a:extLst>
          </p:cNvPr>
          <p:cNvSpPr txBox="1"/>
          <p:nvPr/>
        </p:nvSpPr>
        <p:spPr>
          <a:xfrm>
            <a:off x="1066800" y="3244334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PTP does not de-activate Fyn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2DD38BF-8C1E-D54E-9343-6E69CCD8EE20}"/>
              </a:ext>
            </a:extLst>
          </p:cNvPr>
          <p:cNvSpPr txBox="1"/>
          <p:nvPr/>
        </p:nvSpPr>
        <p:spPr>
          <a:xfrm>
            <a:off x="5334000" y="3238421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PTP de-activate Fyn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02A10C1-9AD1-0940-9145-F2B5EAC095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594" y="3496648"/>
            <a:ext cx="4447902" cy="33359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217F61-B837-044F-88AE-1484A37D4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3400" y="3613666"/>
            <a:ext cx="4267200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3845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2CA082B-EA0F-6D41-B243-E5C4A7CE4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100" y="2895600"/>
            <a:ext cx="7543800" cy="28201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B1F2B60-DDE3-6D45-9AE2-A4ACFA543D60}"/>
              </a:ext>
            </a:extLst>
          </p:cNvPr>
          <p:cNvSpPr txBox="1"/>
          <p:nvPr/>
        </p:nvSpPr>
        <p:spPr>
          <a:xfrm>
            <a:off x="304800" y="993948"/>
            <a:ext cx="84582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&gt;&gt; model= </a:t>
            </a:r>
            <a:r>
              <a:rPr lang="en-US" dirty="0" err="1"/>
              <a:t>fyn_gf_model</a:t>
            </a:r>
            <a:r>
              <a:rPr lang="en-US" dirty="0"/>
              <a:t>();</a:t>
            </a:r>
          </a:p>
          <a:p>
            <a:r>
              <a:rPr lang="en-US" dirty="0"/>
              <a:t>&gt;&gt; [t, output]= </a:t>
            </a:r>
            <a:r>
              <a:rPr lang="en-US" dirty="0" err="1"/>
              <a:t>fyn_gf_forward_solve</a:t>
            </a:r>
            <a:r>
              <a:rPr lang="en-US" dirty="0"/>
              <a:t>(</a:t>
            </a:r>
            <a:r>
              <a:rPr lang="en-US" dirty="0" err="1"/>
              <a:t>model.data</a:t>
            </a:r>
            <a:r>
              <a:rPr lang="en-US" dirty="0"/>
              <a:t>, '</a:t>
            </a:r>
            <a:r>
              <a:rPr lang="en-US" dirty="0" err="1"/>
              <a:t>test_basal_level</a:t>
            </a:r>
            <a:r>
              <a:rPr lang="en-US" dirty="0"/>
              <a:t>', 0, '</a:t>
            </a:r>
            <a:r>
              <a:rPr lang="en-US" dirty="0" err="1"/>
              <a:t>show_figure</a:t>
            </a:r>
            <a:r>
              <a:rPr lang="en-US" dirty="0"/>
              <a:t>', 1, ...</a:t>
            </a:r>
          </a:p>
          <a:p>
            <a:r>
              <a:rPr lang="en-US" dirty="0"/>
              <a:t>&gt;&gt; '</a:t>
            </a:r>
            <a:r>
              <a:rPr lang="en-US" dirty="0" err="1"/>
              <a:t>rhs_function</a:t>
            </a:r>
            <a:r>
              <a:rPr lang="en-US" dirty="0"/>
              <a:t>', </a:t>
            </a:r>
            <a:r>
              <a:rPr lang="en-US" dirty="0" err="1"/>
              <a:t>model.rhs</a:t>
            </a:r>
            <a:r>
              <a:rPr lang="en-US" dirty="0"/>
              <a:t>, 'y0', model.data.y0, '</a:t>
            </a:r>
            <a:r>
              <a:rPr lang="en-US" dirty="0" err="1"/>
              <a:t>output_function</a:t>
            </a:r>
            <a:r>
              <a:rPr lang="en-US" dirty="0"/>
              <a:t>', </a:t>
            </a:r>
            <a:r>
              <a:rPr lang="en-US" dirty="0" err="1"/>
              <a:t>model.output</a:t>
            </a:r>
            <a:r>
              <a:rPr lang="en-US" dirty="0"/>
              <a:t>);</a:t>
            </a:r>
          </a:p>
          <a:p>
            <a:r>
              <a:rPr lang="en-US" dirty="0"/>
              <a:t>&gt;&gt; </a:t>
            </a:r>
            <a:r>
              <a:rPr lang="en-US" dirty="0" err="1"/>
              <a:t>batch_fyn_gf</a:t>
            </a:r>
            <a:r>
              <a:rPr lang="en-US" dirty="0"/>
              <a:t>(</a:t>
            </a:r>
            <a:r>
              <a:rPr lang="en-US" dirty="0" err="1"/>
              <a:t>model.data</a:t>
            </a:r>
            <a:r>
              <a:rPr lang="en-US" dirty="0"/>
              <a:t>, '</a:t>
            </a:r>
            <a:r>
              <a:rPr lang="en-US" dirty="0" err="1"/>
              <a:t>rhs_function</a:t>
            </a:r>
            <a:r>
              <a:rPr lang="en-US" dirty="0"/>
              <a:t>', </a:t>
            </a:r>
            <a:r>
              <a:rPr lang="en-US" dirty="0" err="1"/>
              <a:t>model.rhs</a:t>
            </a:r>
            <a:r>
              <a:rPr lang="en-US" dirty="0"/>
              <a:t>, 'y0', model.data.y0, ...</a:t>
            </a:r>
          </a:p>
          <a:p>
            <a:r>
              <a:rPr lang="en-US" dirty="0"/>
              <a:t>'</a:t>
            </a:r>
            <a:r>
              <a:rPr lang="en-US" dirty="0" err="1"/>
              <a:t>output_function</a:t>
            </a:r>
            <a:r>
              <a:rPr lang="en-US" dirty="0"/>
              <a:t>', </a:t>
            </a:r>
            <a:r>
              <a:rPr lang="en-US" dirty="0" err="1"/>
              <a:t>model.output</a:t>
            </a:r>
            <a:r>
              <a:rPr lang="en-US" dirty="0"/>
              <a:t>);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ABCB3A-F2A0-764B-8F4D-C64E3652246B}"/>
              </a:ext>
            </a:extLst>
          </p:cNvPr>
          <p:cNvSpPr txBox="1"/>
          <p:nvPr/>
        </p:nvSpPr>
        <p:spPr>
          <a:xfrm>
            <a:off x="1371600" y="134034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 </a:t>
            </a:r>
            <a:r>
              <a:rPr lang="en-US" dirty="0" err="1"/>
              <a:t>test_odesys.m</a:t>
            </a:r>
            <a:endParaRPr lang="en-US" dirty="0"/>
          </a:p>
          <a:p>
            <a:r>
              <a:rPr lang="en-US" dirty="0"/>
              <a:t>% Run simulation of a complex model with initial parameters</a:t>
            </a:r>
          </a:p>
        </p:txBody>
      </p:sp>
    </p:spTree>
    <p:extLst>
      <p:ext uri="{BB962C8B-B14F-4D97-AF65-F5344CB8AC3E}">
        <p14:creationId xmlns:p14="http://schemas.microsoft.com/office/powerpoint/2010/main" val="21885145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48DAC91-0D5C-5047-9FAE-C060B2305A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0" y="2667000"/>
            <a:ext cx="7048500" cy="271843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52060E0-6636-D947-8D0D-5005A600132C}"/>
              </a:ext>
            </a:extLst>
          </p:cNvPr>
          <p:cNvSpPr txBox="1"/>
          <p:nvPr/>
        </p:nvSpPr>
        <p:spPr>
          <a:xfrm>
            <a:off x="631135" y="1112703"/>
            <a:ext cx="632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 </a:t>
            </a:r>
            <a:r>
              <a:rPr lang="en-US" dirty="0" err="1"/>
              <a:t>test_odesys.m</a:t>
            </a:r>
            <a:endParaRPr lang="en-US" dirty="0"/>
          </a:p>
          <a:p>
            <a:r>
              <a:rPr lang="en-US" dirty="0"/>
              <a:t>% Run simulation of a complex model with best fit</a:t>
            </a:r>
          </a:p>
        </p:txBody>
      </p:sp>
    </p:spTree>
    <p:extLst>
      <p:ext uri="{BB962C8B-B14F-4D97-AF65-F5344CB8AC3E}">
        <p14:creationId xmlns:p14="http://schemas.microsoft.com/office/powerpoint/2010/main" val="3384784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/>
          <p:cNvGrpSpPr/>
          <p:nvPr/>
        </p:nvGrpSpPr>
        <p:grpSpPr>
          <a:xfrm>
            <a:off x="609600" y="685800"/>
            <a:ext cx="8023861" cy="2532552"/>
            <a:chOff x="571499" y="1561401"/>
            <a:chExt cx="8023861" cy="2532552"/>
          </a:xfrm>
        </p:grpSpPr>
        <p:sp>
          <p:nvSpPr>
            <p:cNvPr id="39" name="Oval 38"/>
            <p:cNvSpPr/>
            <p:nvPr/>
          </p:nvSpPr>
          <p:spPr>
            <a:xfrm>
              <a:off x="5354495" y="2021841"/>
              <a:ext cx="763010" cy="502618"/>
            </a:xfrm>
            <a:prstGeom prst="ellipse">
              <a:avLst/>
            </a:prstGeom>
            <a:gradFill flip="none" rotWithShape="1">
              <a:gsLst>
                <a:gs pos="0">
                  <a:srgbClr val="5B9BD5">
                    <a:lumMod val="5000"/>
                    <a:lumOff val="95000"/>
                  </a:srgbClr>
                </a:gs>
                <a:gs pos="74000">
                  <a:srgbClr val="FFC000">
                    <a:lumMod val="40000"/>
                    <a:lumOff val="60000"/>
                  </a:srgbClr>
                </a:gs>
                <a:gs pos="86000">
                  <a:srgbClr val="FFC000">
                    <a:lumMod val="60000"/>
                    <a:lumOff val="40000"/>
                  </a:srgbClr>
                </a:gs>
                <a:gs pos="100000">
                  <a:srgbClr val="FFC000">
                    <a:lumMod val="7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 algn="ctr">
              <a:solidFill>
                <a:srgbClr val="FFC000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574605" y="1561401"/>
              <a:ext cx="763010" cy="502618"/>
            </a:xfrm>
            <a:prstGeom prst="ellipse">
              <a:avLst/>
            </a:prstGeom>
            <a:gradFill flip="none" rotWithShape="1">
              <a:gsLst>
                <a:gs pos="0">
                  <a:srgbClr val="5B9BD5">
                    <a:lumMod val="5000"/>
                    <a:lumOff val="95000"/>
                  </a:srgbClr>
                </a:gs>
                <a:gs pos="74000">
                  <a:srgbClr val="70AD47">
                    <a:lumMod val="40000"/>
                    <a:lumOff val="60000"/>
                  </a:srgbClr>
                </a:gs>
                <a:gs pos="86000">
                  <a:srgbClr val="70AD47">
                    <a:lumMod val="60000"/>
                    <a:lumOff val="40000"/>
                  </a:srgbClr>
                </a:gs>
                <a:gs pos="100000">
                  <a:srgbClr val="70AD47">
                    <a:lumMod val="76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 algn="ctr">
              <a:solidFill>
                <a:srgbClr val="70AD47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1" name="TextBox 40"/>
            <p:cNvSpPr txBox="1"/>
            <p:nvPr/>
          </p:nvSpPr>
          <p:spPr>
            <a:xfrm>
              <a:off x="695182" y="1628044"/>
              <a:ext cx="5156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GF</a:t>
              </a:r>
            </a:p>
          </p:txBody>
        </p:sp>
        <p:sp>
          <p:nvSpPr>
            <p:cNvPr id="42" name="Oval 41"/>
            <p:cNvSpPr/>
            <p:nvPr/>
          </p:nvSpPr>
          <p:spPr>
            <a:xfrm>
              <a:off x="571499" y="2644104"/>
              <a:ext cx="763010" cy="502618"/>
            </a:xfrm>
            <a:prstGeom prst="ellipse">
              <a:avLst/>
            </a:prstGeom>
            <a:gradFill>
              <a:gsLst>
                <a:gs pos="0">
                  <a:srgbClr val="5B9BD5">
                    <a:lumMod val="5000"/>
                    <a:lumOff val="95000"/>
                  </a:srgbClr>
                </a:gs>
                <a:gs pos="74000">
                  <a:srgbClr val="ED7D31">
                    <a:lumMod val="40000"/>
                    <a:lumOff val="60000"/>
                  </a:srgbClr>
                </a:gs>
                <a:gs pos="86000">
                  <a:srgbClr val="ED7D31">
                    <a:lumMod val="60000"/>
                    <a:lumOff val="40000"/>
                  </a:srgbClr>
                </a:gs>
                <a:gs pos="100000">
                  <a:srgbClr val="ED7D31">
                    <a:lumMod val="75000"/>
                  </a:srgbClr>
                </a:gs>
              </a:gsLst>
              <a:path path="circle">
                <a:fillToRect l="50000" t="50000" r="50000" b="50000"/>
              </a:path>
            </a:gradFill>
            <a:ln w="19050" cap="flat" cmpd="sng" algn="ctr">
              <a:solidFill>
                <a:srgbClr val="ED7D31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55356" y="2710747"/>
              <a:ext cx="5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GFR</a:t>
              </a: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782642" y="2169395"/>
              <a:ext cx="51564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+</a:t>
              </a:r>
            </a:p>
          </p:txBody>
        </p:sp>
        <p:cxnSp>
          <p:nvCxnSpPr>
            <p:cNvPr id="45" name="Straight Arrow Connector 44"/>
            <p:cNvCxnSpPr/>
            <p:nvPr/>
          </p:nvCxnSpPr>
          <p:spPr>
            <a:xfrm>
              <a:off x="1669779" y="2169395"/>
              <a:ext cx="834887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cxnSp>
          <p:nvCxnSpPr>
            <p:cNvPr id="46" name="Straight Arrow Connector 45"/>
            <p:cNvCxnSpPr/>
            <p:nvPr/>
          </p:nvCxnSpPr>
          <p:spPr>
            <a:xfrm flipH="1">
              <a:off x="1669779" y="2373753"/>
              <a:ext cx="834887" cy="15904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47" name="Oval 46"/>
            <p:cNvSpPr/>
            <p:nvPr/>
          </p:nvSpPr>
          <p:spPr>
            <a:xfrm>
              <a:off x="2778446" y="2021597"/>
              <a:ext cx="763010" cy="502618"/>
            </a:xfrm>
            <a:prstGeom prst="ellipse">
              <a:avLst/>
            </a:prstGeom>
            <a:gradFill flip="none" rotWithShape="1">
              <a:gsLst>
                <a:gs pos="0">
                  <a:srgbClr val="5B9BD5">
                    <a:lumMod val="5000"/>
                    <a:lumOff val="95000"/>
                  </a:srgbClr>
                </a:gs>
                <a:gs pos="74000">
                  <a:srgbClr val="FFC000">
                    <a:lumMod val="40000"/>
                    <a:lumOff val="60000"/>
                  </a:srgbClr>
                </a:gs>
                <a:gs pos="86000">
                  <a:srgbClr val="FFC000">
                    <a:lumMod val="60000"/>
                    <a:lumOff val="40000"/>
                  </a:srgbClr>
                </a:gs>
                <a:gs pos="100000">
                  <a:srgbClr val="FFC000">
                    <a:lumMod val="7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 algn="ctr">
              <a:solidFill>
                <a:srgbClr val="FFC000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2717050" y="2088240"/>
              <a:ext cx="8858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GF-GFR</a:t>
              </a:r>
            </a:p>
          </p:txBody>
        </p:sp>
        <p:sp>
          <p:nvSpPr>
            <p:cNvPr id="49" name="Freeform 48"/>
            <p:cNvSpPr/>
            <p:nvPr/>
          </p:nvSpPr>
          <p:spPr>
            <a:xfrm rot="10800000">
              <a:off x="2814008" y="2598819"/>
              <a:ext cx="649312" cy="461315"/>
            </a:xfrm>
            <a:custGeom>
              <a:avLst/>
              <a:gdLst>
                <a:gd name="connsiteX0" fmla="*/ 113076 w 649312"/>
                <a:gd name="connsiteY0" fmla="*/ 429510 h 461315"/>
                <a:gd name="connsiteX1" fmla="*/ 9709 w 649312"/>
                <a:gd name="connsiteY1" fmla="*/ 151214 h 461315"/>
                <a:gd name="connsiteX2" fmla="*/ 327761 w 649312"/>
                <a:gd name="connsiteY2" fmla="*/ 139 h 461315"/>
                <a:gd name="connsiteX3" fmla="*/ 614008 w 649312"/>
                <a:gd name="connsiteY3" fmla="*/ 127360 h 461315"/>
                <a:gd name="connsiteX4" fmla="*/ 629911 w 649312"/>
                <a:gd name="connsiteY4" fmla="*/ 294337 h 461315"/>
                <a:gd name="connsiteX5" fmla="*/ 478836 w 649312"/>
                <a:gd name="connsiteY5" fmla="*/ 437461 h 461315"/>
                <a:gd name="connsiteX6" fmla="*/ 478836 w 649312"/>
                <a:gd name="connsiteY6" fmla="*/ 437461 h 461315"/>
                <a:gd name="connsiteX7" fmla="*/ 454982 w 649312"/>
                <a:gd name="connsiteY7" fmla="*/ 461315 h 46131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49312" h="461315">
                  <a:moveTo>
                    <a:pt x="113076" y="429510"/>
                  </a:moveTo>
                  <a:cubicBezTo>
                    <a:pt x="43502" y="326143"/>
                    <a:pt x="-26072" y="222776"/>
                    <a:pt x="9709" y="151214"/>
                  </a:cubicBezTo>
                  <a:cubicBezTo>
                    <a:pt x="45490" y="79652"/>
                    <a:pt x="227045" y="4115"/>
                    <a:pt x="327761" y="139"/>
                  </a:cubicBezTo>
                  <a:cubicBezTo>
                    <a:pt x="428477" y="-3837"/>
                    <a:pt x="563650" y="78327"/>
                    <a:pt x="614008" y="127360"/>
                  </a:cubicBezTo>
                  <a:cubicBezTo>
                    <a:pt x="664366" y="176393"/>
                    <a:pt x="652440" y="242653"/>
                    <a:pt x="629911" y="294337"/>
                  </a:cubicBezTo>
                  <a:cubicBezTo>
                    <a:pt x="607382" y="346020"/>
                    <a:pt x="478836" y="437461"/>
                    <a:pt x="478836" y="437461"/>
                  </a:cubicBezTo>
                  <a:lnTo>
                    <a:pt x="478836" y="437461"/>
                  </a:lnTo>
                  <a:lnTo>
                    <a:pt x="454982" y="461315"/>
                  </a:lnTo>
                </a:path>
              </a:pathLst>
            </a:cu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1675285" y="1757617"/>
              <a:ext cx="829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Kon_1</a:t>
              </a:r>
            </a:p>
          </p:txBody>
        </p:sp>
        <p:sp>
          <p:nvSpPr>
            <p:cNvPr id="51" name="TextBox 50"/>
            <p:cNvSpPr txBox="1"/>
            <p:nvPr/>
          </p:nvSpPr>
          <p:spPr>
            <a:xfrm>
              <a:off x="1675285" y="2409348"/>
              <a:ext cx="829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Koff_1</a:t>
              </a:r>
            </a:p>
          </p:txBody>
        </p:sp>
        <p:cxnSp>
          <p:nvCxnSpPr>
            <p:cNvPr id="52" name="Straight Arrow Connector 51"/>
            <p:cNvCxnSpPr/>
            <p:nvPr/>
          </p:nvCxnSpPr>
          <p:spPr>
            <a:xfrm>
              <a:off x="3807285" y="2125333"/>
              <a:ext cx="834887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cxnSp>
          <p:nvCxnSpPr>
            <p:cNvPr id="53" name="Straight Arrow Connector 52"/>
            <p:cNvCxnSpPr/>
            <p:nvPr/>
          </p:nvCxnSpPr>
          <p:spPr>
            <a:xfrm flipH="1">
              <a:off x="3807285" y="2329691"/>
              <a:ext cx="834887" cy="15904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54" name="Oval 53"/>
            <p:cNvSpPr/>
            <p:nvPr/>
          </p:nvSpPr>
          <p:spPr>
            <a:xfrm>
              <a:off x="4915952" y="1977535"/>
              <a:ext cx="763010" cy="502618"/>
            </a:xfrm>
            <a:prstGeom prst="ellipse">
              <a:avLst/>
            </a:prstGeom>
            <a:gradFill flip="none" rotWithShape="1">
              <a:gsLst>
                <a:gs pos="0">
                  <a:srgbClr val="5B9BD5">
                    <a:lumMod val="5000"/>
                    <a:lumOff val="95000"/>
                  </a:srgbClr>
                </a:gs>
                <a:gs pos="74000">
                  <a:srgbClr val="FFC000">
                    <a:lumMod val="40000"/>
                    <a:lumOff val="60000"/>
                  </a:srgbClr>
                </a:gs>
                <a:gs pos="86000">
                  <a:srgbClr val="FFC000">
                    <a:lumMod val="60000"/>
                    <a:lumOff val="40000"/>
                  </a:srgbClr>
                </a:gs>
                <a:gs pos="100000">
                  <a:srgbClr val="FFC000">
                    <a:lumMod val="7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 algn="ctr">
              <a:solidFill>
                <a:srgbClr val="FFC000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910977" y="2064019"/>
              <a:ext cx="1206528" cy="369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DGF-GFR</a:t>
              </a:r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3812791" y="1713555"/>
              <a:ext cx="829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Kon_2</a:t>
              </a: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3812791" y="2365286"/>
              <a:ext cx="82938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Koff_2</a:t>
              </a:r>
            </a:p>
          </p:txBody>
        </p:sp>
        <p:cxnSp>
          <p:nvCxnSpPr>
            <p:cNvPr id="58" name="Straight Arrow Connector 57"/>
            <p:cNvCxnSpPr/>
            <p:nvPr/>
          </p:nvCxnSpPr>
          <p:spPr>
            <a:xfrm>
              <a:off x="6249661" y="2219485"/>
              <a:ext cx="834887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59" name="TextBox 58"/>
            <p:cNvSpPr txBox="1"/>
            <p:nvPr/>
          </p:nvSpPr>
          <p:spPr>
            <a:xfrm>
              <a:off x="6083941" y="1873555"/>
              <a:ext cx="118426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Kon_3</a:t>
              </a: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7084548" y="2034819"/>
              <a:ext cx="15108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Endocytosis</a:t>
              </a:r>
            </a:p>
          </p:txBody>
        </p:sp>
        <p:cxnSp>
          <p:nvCxnSpPr>
            <p:cNvPr id="61" name="Straight Arrow Connector 60"/>
            <p:cNvCxnSpPr/>
            <p:nvPr/>
          </p:nvCxnSpPr>
          <p:spPr>
            <a:xfrm flipH="1">
              <a:off x="5287617" y="2644104"/>
              <a:ext cx="8808" cy="56228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dash"/>
              <a:miter lim="800000"/>
              <a:tailEnd type="arrow"/>
            </a:ln>
            <a:effectLst/>
          </p:spPr>
        </p:cxnSp>
        <p:sp>
          <p:nvSpPr>
            <p:cNvPr id="62" name="Oval 61"/>
            <p:cNvSpPr/>
            <p:nvPr/>
          </p:nvSpPr>
          <p:spPr>
            <a:xfrm>
              <a:off x="3890609" y="3202022"/>
              <a:ext cx="763010" cy="502618"/>
            </a:xfrm>
            <a:prstGeom prst="ellipse">
              <a:avLst/>
            </a:prstGeom>
            <a:gradFill>
              <a:gsLst>
                <a:gs pos="0">
                  <a:srgbClr val="5B9BD5">
                    <a:lumMod val="5000"/>
                    <a:lumOff val="95000"/>
                  </a:srgbClr>
                </a:gs>
                <a:gs pos="74000">
                  <a:srgbClr val="4472C4">
                    <a:lumMod val="40000"/>
                    <a:lumOff val="60000"/>
                  </a:srgbClr>
                </a:gs>
                <a:gs pos="86000">
                  <a:srgbClr val="4472C4">
                    <a:lumMod val="60000"/>
                    <a:lumOff val="40000"/>
                  </a:srgbClr>
                </a:gs>
                <a:gs pos="100000">
                  <a:srgbClr val="4472C4">
                    <a:lumMod val="75000"/>
                  </a:srgbClr>
                </a:gs>
              </a:gsLst>
              <a:path path="circle">
                <a:fillToRect l="50000" t="50000" r="50000" b="50000"/>
              </a:path>
            </a:gradFill>
            <a:ln w="19050" cap="flat" cmpd="sng" algn="ctr">
              <a:solidFill>
                <a:srgbClr val="4472C4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3962001" y="3269939"/>
              <a:ext cx="5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Fyn</a:t>
              </a:r>
            </a:p>
          </p:txBody>
        </p:sp>
        <p:cxnSp>
          <p:nvCxnSpPr>
            <p:cNvPr id="64" name="Straight Arrow Connector 63"/>
            <p:cNvCxnSpPr/>
            <p:nvPr/>
          </p:nvCxnSpPr>
          <p:spPr>
            <a:xfrm>
              <a:off x="4780075" y="3329939"/>
              <a:ext cx="1469586" cy="0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cxnSp>
          <p:nvCxnSpPr>
            <p:cNvPr id="65" name="Straight Arrow Connector 64"/>
            <p:cNvCxnSpPr/>
            <p:nvPr/>
          </p:nvCxnSpPr>
          <p:spPr>
            <a:xfrm flipH="1">
              <a:off x="4738977" y="3494638"/>
              <a:ext cx="1502390" cy="25896"/>
            </a:xfrm>
            <a:prstGeom prst="straightConnector1">
              <a:avLst/>
            </a:prstGeom>
            <a:noFill/>
            <a:ln w="19050" cap="flat" cmpd="sng" algn="ctr">
              <a:solidFill>
                <a:sysClr val="windowText" lastClr="000000"/>
              </a:solidFill>
              <a:prstDash val="solid"/>
              <a:miter lim="800000"/>
              <a:tailEnd type="arrow"/>
            </a:ln>
            <a:effectLst/>
          </p:spPr>
        </p:cxnSp>
        <p:sp>
          <p:nvSpPr>
            <p:cNvPr id="66" name="TextBox 65"/>
            <p:cNvSpPr txBox="1"/>
            <p:nvPr/>
          </p:nvSpPr>
          <p:spPr>
            <a:xfrm>
              <a:off x="5354495" y="2816675"/>
              <a:ext cx="22274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Kcaton_4, Kdon_4</a:t>
              </a:r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5601025" y="3691686"/>
              <a:ext cx="22094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Kcatoff_4, kdoff_4</a:t>
              </a:r>
            </a:p>
          </p:txBody>
        </p:sp>
        <p:sp>
          <p:nvSpPr>
            <p:cNvPr id="68" name="Oval 67"/>
            <p:cNvSpPr/>
            <p:nvPr/>
          </p:nvSpPr>
          <p:spPr>
            <a:xfrm>
              <a:off x="6505194" y="3135379"/>
              <a:ext cx="763010" cy="502618"/>
            </a:xfrm>
            <a:prstGeom prst="ellipse">
              <a:avLst/>
            </a:prstGeom>
            <a:gradFill flip="none" rotWithShape="1">
              <a:gsLst>
                <a:gs pos="0">
                  <a:srgbClr val="5B9BD5">
                    <a:lumMod val="5000"/>
                    <a:lumOff val="95000"/>
                  </a:srgbClr>
                </a:gs>
                <a:gs pos="74000">
                  <a:srgbClr val="FFC000">
                    <a:lumMod val="40000"/>
                    <a:lumOff val="60000"/>
                  </a:srgbClr>
                </a:gs>
                <a:gs pos="86000">
                  <a:srgbClr val="FFC000">
                    <a:lumMod val="60000"/>
                    <a:lumOff val="40000"/>
                  </a:srgbClr>
                </a:gs>
                <a:gs pos="100000">
                  <a:srgbClr val="FFC000">
                    <a:lumMod val="75000"/>
                  </a:srgbClr>
                </a:gs>
              </a:gsLst>
              <a:path path="circle">
                <a:fillToRect l="50000" t="50000" r="50000" b="50000"/>
              </a:path>
              <a:tileRect/>
            </a:gradFill>
            <a:ln w="19050" cap="flat" cmpd="sng" algn="ctr">
              <a:solidFill>
                <a:srgbClr val="FFC000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6342169" y="3224738"/>
              <a:ext cx="107671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Fyn_act</a:t>
              </a:r>
            </a:p>
          </p:txBody>
        </p:sp>
        <p:sp>
          <p:nvSpPr>
            <p:cNvPr id="70" name="Oval 69"/>
            <p:cNvSpPr/>
            <p:nvPr/>
          </p:nvSpPr>
          <p:spPr>
            <a:xfrm>
              <a:off x="4915844" y="3591335"/>
              <a:ext cx="763010" cy="502618"/>
            </a:xfrm>
            <a:prstGeom prst="ellipse">
              <a:avLst/>
            </a:prstGeom>
            <a:gradFill>
              <a:gsLst>
                <a:gs pos="0">
                  <a:srgbClr val="5B9BD5">
                    <a:lumMod val="5000"/>
                    <a:lumOff val="95000"/>
                  </a:srgbClr>
                </a:gs>
                <a:gs pos="74000">
                  <a:srgbClr val="4472C4">
                    <a:lumMod val="40000"/>
                    <a:lumOff val="60000"/>
                  </a:srgbClr>
                </a:gs>
                <a:gs pos="86000">
                  <a:srgbClr val="4472C4">
                    <a:lumMod val="60000"/>
                    <a:lumOff val="40000"/>
                  </a:srgbClr>
                </a:gs>
                <a:gs pos="100000">
                  <a:srgbClr val="4472C4">
                    <a:lumMod val="75000"/>
                  </a:srgbClr>
                </a:gs>
              </a:gsLst>
              <a:path path="circle">
                <a:fillToRect l="50000" t="50000" r="50000" b="50000"/>
              </a:path>
            </a:gradFill>
            <a:ln w="19050" cap="flat" cmpd="sng" algn="ctr">
              <a:solidFill>
                <a:srgbClr val="4472C4">
                  <a:lumMod val="75000"/>
                </a:srgb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4960787" y="3669377"/>
              <a:ext cx="5952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</a:rPr>
                <a:t>PTP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338463" y="3331030"/>
            <a:ext cx="526264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% Reaction flux</a:t>
            </a:r>
          </a:p>
          <a:p>
            <a:r>
              <a:rPr lang="en-US" b="1" dirty="0"/>
              <a:t>[</a:t>
            </a:r>
            <a:r>
              <a:rPr lang="en-US" b="1" dirty="0" err="1"/>
              <a:t>gfr</a:t>
            </a:r>
            <a:r>
              <a:rPr lang="en-US" b="1" dirty="0"/>
              <a:t>] = [</a:t>
            </a:r>
            <a:r>
              <a:rPr lang="en-US" b="1" dirty="0" err="1"/>
              <a:t>gfr_total</a:t>
            </a:r>
            <a:r>
              <a:rPr lang="en-US" b="1" dirty="0"/>
              <a:t>]-[</a:t>
            </a:r>
            <a:r>
              <a:rPr lang="en-US" b="1" dirty="0" err="1"/>
              <a:t>gf_gfr</a:t>
            </a:r>
            <a:r>
              <a:rPr lang="en-US" b="1" dirty="0"/>
              <a:t>]-2*[</a:t>
            </a:r>
            <a:r>
              <a:rPr lang="en-US" b="1" dirty="0" err="1"/>
              <a:t>dgf_gfr</a:t>
            </a:r>
            <a:r>
              <a:rPr lang="en-US" b="1" dirty="0"/>
              <a:t>];</a:t>
            </a:r>
            <a:endParaRPr lang="en-US" dirty="0"/>
          </a:p>
          <a:p>
            <a:r>
              <a:rPr lang="en-US" b="1" dirty="0"/>
              <a:t>[</a:t>
            </a:r>
            <a:r>
              <a:rPr lang="en-US" b="1" dirty="0" err="1"/>
              <a:t>fyn</a:t>
            </a:r>
            <a:r>
              <a:rPr lang="en-US" b="1" dirty="0"/>
              <a:t>] = [</a:t>
            </a:r>
            <a:r>
              <a:rPr lang="en-US" b="1" dirty="0" err="1"/>
              <a:t>fyn_total</a:t>
            </a:r>
            <a:r>
              <a:rPr lang="en-US" b="1" dirty="0"/>
              <a:t>]-[</a:t>
            </a:r>
            <a:r>
              <a:rPr lang="en-US" b="1" dirty="0" err="1"/>
              <a:t>fyn_act</a:t>
            </a:r>
            <a:r>
              <a:rPr lang="en-US" b="1" dirty="0"/>
              <a:t>];</a:t>
            </a:r>
            <a:endParaRPr lang="en-US" dirty="0"/>
          </a:p>
          <a:p>
            <a:r>
              <a:rPr lang="en-US" b="1" dirty="0"/>
              <a:t>v1 = kon_1[gf][</a:t>
            </a:r>
            <a:r>
              <a:rPr lang="en-US" b="1" dirty="0" err="1"/>
              <a:t>gfr</a:t>
            </a:r>
            <a:r>
              <a:rPr lang="en-US" b="1" dirty="0"/>
              <a:t>] – koff_1[gf-</a:t>
            </a:r>
            <a:r>
              <a:rPr lang="en-US" b="1" dirty="0" err="1"/>
              <a:t>gfr</a:t>
            </a:r>
            <a:r>
              <a:rPr lang="en-US" b="1" dirty="0"/>
              <a:t>] </a:t>
            </a:r>
          </a:p>
          <a:p>
            <a:r>
              <a:rPr lang="en-US" b="1" dirty="0"/>
              <a:t>v2 = kon_2[gf-</a:t>
            </a:r>
            <a:r>
              <a:rPr lang="en-US" b="1" dirty="0" err="1"/>
              <a:t>gfr</a:t>
            </a:r>
            <a:r>
              <a:rPr lang="en-US" b="1" dirty="0"/>
              <a:t>]^2 - koff_2[</a:t>
            </a:r>
            <a:r>
              <a:rPr lang="en-US" b="1" dirty="0" err="1"/>
              <a:t>dgf-gfr</a:t>
            </a:r>
            <a:r>
              <a:rPr lang="en-US" b="1" dirty="0"/>
              <a:t>]</a:t>
            </a:r>
          </a:p>
          <a:p>
            <a:r>
              <a:rPr lang="en-US" b="1" dirty="0"/>
              <a:t>v3 = Kon_3[</a:t>
            </a:r>
            <a:r>
              <a:rPr lang="en-US" b="1" dirty="0" err="1"/>
              <a:t>dgf-gfr</a:t>
            </a:r>
            <a:r>
              <a:rPr lang="en-US" b="1" dirty="0"/>
              <a:t>]</a:t>
            </a:r>
          </a:p>
          <a:p>
            <a:r>
              <a:rPr lang="en-US" b="1" dirty="0"/>
              <a:t>v4 = kcaton_4[</a:t>
            </a:r>
            <a:r>
              <a:rPr lang="en-US" b="1" dirty="0" err="1"/>
              <a:t>dgf-gfr</a:t>
            </a:r>
            <a:r>
              <a:rPr lang="en-US" b="1" dirty="0"/>
              <a:t>][Fyn]/(Kdon_4+[Fyn]) -kcatoff_4[</a:t>
            </a:r>
            <a:r>
              <a:rPr lang="en-US" b="1" dirty="0" err="1"/>
              <a:t>PTP_total</a:t>
            </a:r>
            <a:r>
              <a:rPr lang="en-US" b="1" dirty="0"/>
              <a:t>][</a:t>
            </a:r>
            <a:r>
              <a:rPr lang="en-US" b="1" dirty="0" err="1"/>
              <a:t>Fyn_act</a:t>
            </a:r>
            <a:r>
              <a:rPr lang="en-US" b="1" dirty="0"/>
              <a:t>]/(Kdoff_4+[</a:t>
            </a:r>
            <a:r>
              <a:rPr lang="en-US" b="1" dirty="0" err="1"/>
              <a:t>fyn_act</a:t>
            </a:r>
            <a:r>
              <a:rPr lang="en-US" b="1" dirty="0"/>
              <a:t>])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5392596" y="3637430"/>
            <a:ext cx="24560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% Right hand sides</a:t>
            </a:r>
          </a:p>
          <a:p>
            <a:r>
              <a:rPr lang="en-US" b="1" dirty="0"/>
              <a:t>d[</a:t>
            </a:r>
            <a:r>
              <a:rPr lang="en-US" b="1" dirty="0" err="1"/>
              <a:t>fyn_act</a:t>
            </a:r>
            <a:r>
              <a:rPr lang="en-US" b="1" dirty="0"/>
              <a:t>]/</a:t>
            </a:r>
            <a:r>
              <a:rPr lang="en-US" b="1" dirty="0" err="1"/>
              <a:t>dt</a:t>
            </a:r>
            <a:r>
              <a:rPr lang="en-US" b="1" dirty="0"/>
              <a:t> = v4;</a:t>
            </a:r>
          </a:p>
          <a:p>
            <a:r>
              <a:rPr lang="en-US" b="1" dirty="0"/>
              <a:t>d[</a:t>
            </a:r>
            <a:r>
              <a:rPr lang="en-US" b="1" dirty="0" err="1"/>
              <a:t>gf_gfr</a:t>
            </a:r>
            <a:r>
              <a:rPr lang="en-US" b="1" dirty="0"/>
              <a:t>]/</a:t>
            </a:r>
            <a:r>
              <a:rPr lang="en-US" b="1" dirty="0" err="1"/>
              <a:t>dt</a:t>
            </a:r>
            <a:r>
              <a:rPr lang="en-US" b="1" dirty="0"/>
              <a:t> = v1-2*v2</a:t>
            </a:r>
          </a:p>
          <a:p>
            <a:r>
              <a:rPr lang="en-US" b="1" dirty="0"/>
              <a:t>d[</a:t>
            </a:r>
            <a:r>
              <a:rPr lang="en-US" b="1" dirty="0" err="1"/>
              <a:t>dgf_gfr</a:t>
            </a:r>
            <a:r>
              <a:rPr lang="en-US" b="1" dirty="0"/>
              <a:t>]/</a:t>
            </a:r>
            <a:r>
              <a:rPr lang="en-US" b="1" dirty="0" err="1"/>
              <a:t>dt</a:t>
            </a:r>
            <a:r>
              <a:rPr lang="en-US" b="1" dirty="0"/>
              <a:t> = v2 – v3</a:t>
            </a:r>
          </a:p>
          <a:p>
            <a:r>
              <a:rPr lang="en-US" b="1" dirty="0"/>
              <a:t>d[</a:t>
            </a:r>
            <a:r>
              <a:rPr lang="en-US" b="1" dirty="0" err="1"/>
              <a:t>gfr_total</a:t>
            </a:r>
            <a:r>
              <a:rPr lang="en-US" b="1" dirty="0"/>
              <a:t>]/</a:t>
            </a:r>
            <a:r>
              <a:rPr lang="en-US" b="1" dirty="0" err="1"/>
              <a:t>dt</a:t>
            </a:r>
            <a:r>
              <a:rPr lang="en-US" b="1" dirty="0"/>
              <a:t> = -2*v3</a:t>
            </a:r>
          </a:p>
        </p:txBody>
      </p:sp>
    </p:spTree>
    <p:extLst>
      <p:ext uri="{BB962C8B-B14F-4D97-AF65-F5344CB8AC3E}">
        <p14:creationId xmlns:p14="http://schemas.microsoft.com/office/powerpoint/2010/main" val="273625401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52060E0-6636-D947-8D0D-5005A600132C}"/>
              </a:ext>
            </a:extLst>
          </p:cNvPr>
          <p:cNvSpPr txBox="1"/>
          <p:nvPr/>
        </p:nvSpPr>
        <p:spPr>
          <a:xfrm>
            <a:off x="631033" y="251880"/>
            <a:ext cx="3505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 </a:t>
            </a:r>
            <a:r>
              <a:rPr lang="en-US" dirty="0" err="1"/>
              <a:t>test_ode_optimize.m</a:t>
            </a:r>
            <a:endParaRPr lang="en-US" dirty="0"/>
          </a:p>
          <a:p>
            <a:r>
              <a:rPr lang="en-US" dirty="0"/>
              <a:t>% Optimize the complex model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CEDC40-3090-5D4F-9497-B9C081FBF1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936" y="1371600"/>
            <a:ext cx="4247887" cy="318591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82537E7-7E04-C74E-80FC-84C3017A4E96}"/>
              </a:ext>
            </a:extLst>
          </p:cNvPr>
          <p:cNvSpPr txBox="1"/>
          <p:nvPr/>
        </p:nvSpPr>
        <p:spPr>
          <a:xfrm>
            <a:off x="2455740" y="2100750"/>
            <a:ext cx="18288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6 </a:t>
            </a:r>
            <a:r>
              <a:rPr lang="en-US" b="1" dirty="0"/>
              <a:t>parameters, error = 0.0721%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43DCEE7-56B6-A849-A9BB-B7B6FD9139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9823" y="1411797"/>
            <a:ext cx="3967879" cy="31496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665034-FA09-E84D-A77B-419A8E845B6B}"/>
              </a:ext>
            </a:extLst>
          </p:cNvPr>
          <p:cNvSpPr txBox="1"/>
          <p:nvPr/>
        </p:nvSpPr>
        <p:spPr>
          <a:xfrm>
            <a:off x="4569823" y="1181860"/>
            <a:ext cx="3771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With Endo No </a:t>
            </a:r>
            <a:r>
              <a:rPr lang="en-US" b="1" dirty="0" err="1"/>
              <a:t>Deg</a:t>
            </a:r>
            <a:r>
              <a:rPr lang="en-US" b="1" dirty="0"/>
              <a:t>, 5 parameters</a:t>
            </a:r>
          </a:p>
          <a:p>
            <a:pPr algn="ctr"/>
            <a:r>
              <a:rPr lang="en-US" b="1" dirty="0"/>
              <a:t> error = 0.276%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3BB010-5650-044C-81DD-EA4E05F3EB8F}"/>
              </a:ext>
            </a:extLst>
          </p:cNvPr>
          <p:cNvSpPr txBox="1"/>
          <p:nvPr/>
        </p:nvSpPr>
        <p:spPr>
          <a:xfrm>
            <a:off x="178526" y="4800600"/>
            <a:ext cx="86487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Which biochemical parameters contribute to the difference in EGFR and PDGFR kinetics?</a:t>
            </a:r>
          </a:p>
          <a:p>
            <a:endParaRPr lang="en-US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What kind of distribution does the best parameters have?  </a:t>
            </a:r>
          </a:p>
        </p:txBody>
      </p:sp>
    </p:spTree>
    <p:extLst>
      <p:ext uri="{BB962C8B-B14F-4D97-AF65-F5344CB8AC3E}">
        <p14:creationId xmlns:p14="http://schemas.microsoft.com/office/powerpoint/2010/main" val="28174774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E1EC4C3-4767-0947-B741-B2380D7E3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1282362"/>
            <a:ext cx="4572000" cy="3429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90D62C4-49AA-2741-938A-9D882641C2B9}"/>
              </a:ext>
            </a:extLst>
          </p:cNvPr>
          <p:cNvSpPr txBox="1"/>
          <p:nvPr/>
        </p:nvSpPr>
        <p:spPr>
          <a:xfrm>
            <a:off x="1676400" y="533400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complex ode with no degradation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085882-7F01-BC47-A8C8-16EF78B3AB03}"/>
              </a:ext>
            </a:extLst>
          </p:cNvPr>
          <p:cNvSpPr txBox="1"/>
          <p:nvPr/>
        </p:nvSpPr>
        <p:spPr>
          <a:xfrm>
            <a:off x="1219200" y="5225534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dimerization or binding kinetics of GFRs are not important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688CFF-ECC9-744C-99EC-FAB1C0067B89}"/>
              </a:ext>
            </a:extLst>
          </p:cNvPr>
          <p:cNvSpPr/>
          <p:nvPr/>
        </p:nvSpPr>
        <p:spPr>
          <a:xfrm>
            <a:off x="5410200" y="1263134"/>
            <a:ext cx="33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data.kon_2 = 0.056000</a:t>
            </a:r>
          </a:p>
          <a:p>
            <a:r>
              <a:rPr lang="en-US" dirty="0"/>
              <a:t>data.kon_2 = 0.560000</a:t>
            </a:r>
          </a:p>
          <a:p>
            <a:r>
              <a:rPr lang="en-US" dirty="0"/>
              <a:t>data.kon_2 = 5.600000</a:t>
            </a:r>
          </a:p>
          <a:p>
            <a:r>
              <a:rPr lang="en-US" dirty="0"/>
              <a:t>data.kon_2 = 56.000000</a:t>
            </a:r>
          </a:p>
          <a:p>
            <a:r>
              <a:rPr lang="en-US" dirty="0"/>
              <a:t>data.kon_2 = 560.000000</a:t>
            </a:r>
          </a:p>
          <a:p>
            <a:r>
              <a:rPr lang="en-US" dirty="0"/>
              <a:t>data.kon_2 = 5600.000000</a:t>
            </a:r>
          </a:p>
          <a:p>
            <a:r>
              <a:rPr lang="en-US" dirty="0"/>
              <a:t>data.kon_2 = 56000.000000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32CCE7B-94B1-094A-AF72-E11399BCC83E}"/>
              </a:ext>
            </a:extLst>
          </p:cNvPr>
          <p:cNvSpPr txBox="1"/>
          <p:nvPr/>
        </p:nvSpPr>
        <p:spPr>
          <a:xfrm>
            <a:off x="609600" y="5719107"/>
            <a:ext cx="7696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% </a:t>
            </a:r>
            <a:r>
              <a:rPr lang="en-US" dirty="0" err="1"/>
              <a:t>test_odesys.m</a:t>
            </a:r>
            <a:endParaRPr lang="en-US" dirty="0"/>
          </a:p>
          <a:p>
            <a:r>
              <a:rPr lang="en-US" dirty="0"/>
              <a:t>% Section “Run the best fit complex-</a:t>
            </a:r>
            <a:r>
              <a:rPr lang="en-US" dirty="0" err="1"/>
              <a:t>nodeg</a:t>
            </a:r>
            <a:r>
              <a:rPr lang="en-US" dirty="0"/>
              <a:t> model with different parameter values in batch”</a:t>
            </a:r>
          </a:p>
        </p:txBody>
      </p:sp>
    </p:spTree>
    <p:extLst>
      <p:ext uri="{BB962C8B-B14F-4D97-AF65-F5344CB8AC3E}">
        <p14:creationId xmlns:p14="http://schemas.microsoft.com/office/powerpoint/2010/main" val="34142076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1F09E2A-B4D7-1349-A656-5775507B5014}"/>
              </a:ext>
            </a:extLst>
          </p:cNvPr>
          <p:cNvSpPr txBox="1"/>
          <p:nvPr/>
        </p:nvSpPr>
        <p:spPr>
          <a:xfrm>
            <a:off x="1676400" y="533400"/>
            <a:ext cx="518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The complex ode with no degradation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D10E12-3B0B-7B41-8071-CCFDBC58D2B4}"/>
              </a:ext>
            </a:extLst>
          </p:cNvPr>
          <p:cNvSpPr txBox="1"/>
          <p:nvPr/>
        </p:nvSpPr>
        <p:spPr>
          <a:xfrm>
            <a:off x="5562600" y="2057400"/>
            <a:ext cx="3200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data.koff_2 = </a:t>
            </a:r>
            <a:r>
              <a:rPr lang="en-US" dirty="0">
                <a:solidFill>
                  <a:schemeClr val="accent3"/>
                </a:solidFill>
              </a:rPr>
              <a:t>1.000000</a:t>
            </a:r>
          </a:p>
          <a:p>
            <a:r>
              <a:rPr lang="en-US" dirty="0"/>
              <a:t>data.koff_2 = 10.000000</a:t>
            </a:r>
          </a:p>
          <a:p>
            <a:r>
              <a:rPr lang="en-US" dirty="0"/>
              <a:t>data.koff_2 = 100.000000</a:t>
            </a:r>
          </a:p>
          <a:p>
            <a:r>
              <a:rPr lang="en-US" dirty="0"/>
              <a:t>data.koff_2 = 1000.000000</a:t>
            </a:r>
          </a:p>
          <a:p>
            <a:r>
              <a:rPr lang="en-US" dirty="0"/>
              <a:t>data.koff_2 = </a:t>
            </a:r>
            <a:r>
              <a:rPr lang="en-US" dirty="0">
                <a:solidFill>
                  <a:srgbClr val="FF0000"/>
                </a:solidFill>
              </a:rPr>
              <a:t>10000.000000</a:t>
            </a:r>
          </a:p>
          <a:p>
            <a:r>
              <a:rPr lang="en-US" dirty="0"/>
              <a:t>data.koff_2 = 100000.000000</a:t>
            </a:r>
          </a:p>
          <a:p>
            <a:r>
              <a:rPr lang="en-US" dirty="0"/>
              <a:t>data.koff_2 = 1000000.000000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445A35-92E3-BF45-BA08-92EB52EF3DCF}"/>
              </a:ext>
            </a:extLst>
          </p:cNvPr>
          <p:cNvSpPr txBox="1"/>
          <p:nvPr/>
        </p:nvSpPr>
        <p:spPr>
          <a:xfrm>
            <a:off x="1219200" y="5225534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disassociation rate of the growth factor dimers are important. 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6D00B7C-2627-B34A-8D17-B3B67C521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583" y="990600"/>
            <a:ext cx="5646579" cy="4234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6692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86A0AB0-F625-0045-B89E-92BFB18C07BD}"/>
              </a:ext>
            </a:extLst>
          </p:cNvPr>
          <p:cNvSpPr txBox="1"/>
          <p:nvPr/>
        </p:nvSpPr>
        <p:spPr>
          <a:xfrm>
            <a:off x="6019800" y="2514600"/>
            <a:ext cx="2667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data.kon_4 = 0.000005</a:t>
            </a:r>
          </a:p>
          <a:p>
            <a:r>
              <a:rPr lang="en-US" dirty="0">
                <a:solidFill>
                  <a:schemeClr val="tx2"/>
                </a:solidFill>
              </a:rPr>
              <a:t>data.kon_4 = 0.000050</a:t>
            </a:r>
          </a:p>
          <a:p>
            <a:r>
              <a:rPr lang="en-US" dirty="0">
                <a:solidFill>
                  <a:schemeClr val="tx2"/>
                </a:solidFill>
              </a:rPr>
              <a:t>data.kon_4 = 0.000495</a:t>
            </a:r>
          </a:p>
          <a:p>
            <a:r>
              <a:rPr lang="en-US" dirty="0"/>
              <a:t>data.kon_4 = 0.004950</a:t>
            </a:r>
          </a:p>
          <a:p>
            <a:r>
              <a:rPr lang="en-US" dirty="0">
                <a:solidFill>
                  <a:schemeClr val="tx2"/>
                </a:solidFill>
              </a:rPr>
              <a:t>data.kon_4 = 0.049500</a:t>
            </a:r>
          </a:p>
          <a:p>
            <a:r>
              <a:rPr lang="en-US" dirty="0">
                <a:solidFill>
                  <a:schemeClr val="tx2"/>
                </a:solidFill>
              </a:rPr>
              <a:t>data.kon_4 = 0.495000</a:t>
            </a:r>
          </a:p>
          <a:p>
            <a:r>
              <a:rPr lang="en-US" dirty="0">
                <a:solidFill>
                  <a:srgbClr val="FF0000"/>
                </a:solidFill>
              </a:rPr>
              <a:t>data.kon_4 = 4.950000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A03EC39-66D9-1B4A-B26B-8BE903E30F32}"/>
              </a:ext>
            </a:extLst>
          </p:cNvPr>
          <p:cNvSpPr txBox="1"/>
          <p:nvPr/>
        </p:nvSpPr>
        <p:spPr>
          <a:xfrm>
            <a:off x="1219200" y="5851985"/>
            <a:ext cx="647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endocytosis rate of the active growth factors are important.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208847-D610-8347-B5A9-D700F270FF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415030"/>
            <a:ext cx="5045233" cy="3783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6223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5FDB365-D54E-7843-AB4F-A09C3B73147D}"/>
              </a:ext>
            </a:extLst>
          </p:cNvPr>
          <p:cNvSpPr txBox="1"/>
          <p:nvPr/>
        </p:nvSpPr>
        <p:spPr>
          <a:xfrm>
            <a:off x="5257800" y="990600"/>
            <a:ext cx="33528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data.kcatoff_7 = 0.000004</a:t>
            </a:r>
          </a:p>
          <a:p>
            <a:r>
              <a:rPr lang="en-US" dirty="0"/>
              <a:t>data.kcatoff_7 = 0.000039</a:t>
            </a:r>
          </a:p>
          <a:p>
            <a:r>
              <a:rPr lang="en-US" dirty="0"/>
              <a:t>data.kcatoff_7 = 0.000391</a:t>
            </a:r>
          </a:p>
          <a:p>
            <a:r>
              <a:rPr lang="en-US" dirty="0"/>
              <a:t>data.kcatoff_7 = 0.003907</a:t>
            </a:r>
          </a:p>
          <a:p>
            <a:r>
              <a:rPr lang="en-US" dirty="0"/>
              <a:t>data.kcatoff_7 = 0.039070</a:t>
            </a:r>
          </a:p>
          <a:p>
            <a:r>
              <a:rPr lang="en-US" dirty="0"/>
              <a:t>data.kcatoff_7 = 0.390700</a:t>
            </a:r>
          </a:p>
          <a:p>
            <a:r>
              <a:rPr lang="en-US" dirty="0"/>
              <a:t>data.kcatoff_7 = 3.907000</a:t>
            </a:r>
          </a:p>
          <a:p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4632DE4-A729-1344-92A7-DD13481B2812}"/>
              </a:ext>
            </a:extLst>
          </p:cNvPr>
          <p:cNvSpPr/>
          <p:nvPr/>
        </p:nvSpPr>
        <p:spPr>
          <a:xfrm>
            <a:off x="5257800" y="4026574"/>
            <a:ext cx="3352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data.kdoff_7 = 0.497800</a:t>
            </a:r>
          </a:p>
          <a:p>
            <a:r>
              <a:rPr lang="en-US" dirty="0"/>
              <a:t>data.kdoff_7 = 4.978000</a:t>
            </a:r>
          </a:p>
          <a:p>
            <a:r>
              <a:rPr lang="en-US" dirty="0"/>
              <a:t>data.kdoff_7 = 49.780000</a:t>
            </a:r>
          </a:p>
          <a:p>
            <a:r>
              <a:rPr lang="en-US" dirty="0"/>
              <a:t>data.kdoff_7 = 497.800000</a:t>
            </a:r>
          </a:p>
          <a:p>
            <a:r>
              <a:rPr lang="en-US" dirty="0"/>
              <a:t>data.kdoff_7 = 4978.000000</a:t>
            </a:r>
          </a:p>
          <a:p>
            <a:r>
              <a:rPr lang="en-US" dirty="0"/>
              <a:t>data.kdoff_7 = 49780.000000</a:t>
            </a:r>
          </a:p>
          <a:p>
            <a:r>
              <a:rPr lang="en-US" dirty="0"/>
              <a:t>data.kdoff_7 = 497800.000000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119D6AA-6572-EE46-9DCB-DBC2F6DFEA1F}"/>
              </a:ext>
            </a:extLst>
          </p:cNvPr>
          <p:cNvSpPr txBox="1"/>
          <p:nvPr/>
        </p:nvSpPr>
        <p:spPr>
          <a:xfrm>
            <a:off x="845638" y="296984"/>
            <a:ext cx="74527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enzymatic activity and binding rate of the PTP are not important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D0110F7-95D7-5D4A-97C3-F14249B830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000" y="762000"/>
            <a:ext cx="3352800" cy="2514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4D46D7-B86B-7644-AEAF-8E0074E77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6000" y="3390899"/>
            <a:ext cx="35560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25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8B7D458-B3E4-784D-A731-F5FC4B6152D4}"/>
              </a:ext>
            </a:extLst>
          </p:cNvPr>
          <p:cNvSpPr txBox="1"/>
          <p:nvPr/>
        </p:nvSpPr>
        <p:spPr>
          <a:xfrm>
            <a:off x="609600" y="381000"/>
            <a:ext cx="8255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dirty="0"/>
              <a:t>&gt;&gt; </a:t>
            </a:r>
            <a:r>
              <a:rPr lang="pt" dirty="0"/>
              <a:t>[sol0, sol] = </a:t>
            </a:r>
            <a:r>
              <a:rPr lang="pt" dirty="0" err="1"/>
              <a:t>optimize_solve</a:t>
            </a:r>
            <a:r>
              <a:rPr lang="pt" dirty="0"/>
              <a:t>('num_guess',0, '</a:t>
            </a:r>
            <a:r>
              <a:rPr lang="pt" dirty="0" err="1"/>
              <a:t>model_name</a:t>
            </a:r>
            <a:r>
              <a:rPr lang="pt" dirty="0"/>
              <a:t>', '</a:t>
            </a:r>
            <a:r>
              <a:rPr lang="pt" dirty="0" err="1"/>
              <a:t>complex_ode_nodeg</a:t>
            </a:r>
            <a:r>
              <a:rPr lang="pt" dirty="0"/>
              <a:t>');</a:t>
            </a:r>
            <a:endParaRPr lang="es-ES" dirty="0"/>
          </a:p>
          <a:p>
            <a:r>
              <a:rPr lang="es-ES" dirty="0" err="1"/>
              <a:t>model_obj.opt.index</a:t>
            </a:r>
            <a:r>
              <a:rPr lang="es-ES" dirty="0"/>
              <a:t> = (1:6)’;</a:t>
            </a:r>
            <a:r>
              <a:rPr lang="en-US" dirty="0"/>
              <a:t>  </a:t>
            </a:r>
            <a:r>
              <a:rPr lang="en-US" dirty="0">
                <a:sym typeface="Wingdings" pitchFamily="2" charset="2"/>
              </a:rPr>
              <a:t> something is wrong  try 6 and broke, debug later. </a:t>
            </a:r>
            <a:endParaRPr lang="es-E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EE7FB69-7B76-CB4A-9823-40BF77598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0" y="1600200"/>
            <a:ext cx="7620000" cy="45924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F5EE7D-8AA7-574F-AE31-20B9AF3136E7}"/>
              </a:ext>
            </a:extLst>
          </p:cNvPr>
          <p:cNvSpPr txBox="1"/>
          <p:nvPr/>
        </p:nvSpPr>
        <p:spPr>
          <a:xfrm>
            <a:off x="6553200" y="1230868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 ng/ml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F0C16F7-C4A8-1E43-AE71-AC4DE247FC9A}"/>
              </a:ext>
            </a:extLst>
          </p:cNvPr>
          <p:cNvSpPr txBox="1"/>
          <p:nvPr/>
        </p:nvSpPr>
        <p:spPr>
          <a:xfrm>
            <a:off x="1676400" y="1230868"/>
            <a:ext cx="35813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50</a:t>
            </a:r>
            <a:r>
              <a:rPr lang="en-US" altLang="zh-CN" dirty="0"/>
              <a:t>0</a:t>
            </a:r>
            <a:r>
              <a:rPr lang="en-US" dirty="0"/>
              <a:t> ng/ml</a:t>
            </a:r>
            <a:r>
              <a:rPr lang="zh-CN" altLang="en-US" dirty="0"/>
              <a:t>                      </a:t>
            </a:r>
            <a:r>
              <a:rPr lang="en-US" altLang="zh-CN" dirty="0"/>
              <a:t>100</a:t>
            </a:r>
            <a:r>
              <a:rPr lang="zh-CN" altLang="en-US" dirty="0"/>
              <a:t> </a:t>
            </a:r>
            <a:r>
              <a:rPr lang="en-US" altLang="zh-CN" dirty="0"/>
              <a:t>ng/ml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151D85-93E9-A549-90AE-F6EF0C6C3053}"/>
              </a:ext>
            </a:extLst>
          </p:cNvPr>
          <p:cNvSpPr txBox="1"/>
          <p:nvPr/>
        </p:nvSpPr>
        <p:spPr>
          <a:xfrm>
            <a:off x="1600200" y="3896438"/>
            <a:ext cx="665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25</a:t>
            </a:r>
            <a:r>
              <a:rPr lang="zh-CN" altLang="en-US" dirty="0"/>
              <a:t> </a:t>
            </a:r>
            <a:r>
              <a:rPr lang="en-US" dirty="0"/>
              <a:t>ng/ml</a:t>
            </a:r>
            <a:r>
              <a:rPr lang="zh-CN" altLang="en-US" dirty="0"/>
              <a:t>                       </a:t>
            </a:r>
            <a:r>
              <a:rPr lang="en-US" altLang="zh-CN" dirty="0"/>
              <a:t>10</a:t>
            </a:r>
            <a:r>
              <a:rPr lang="zh-CN" altLang="en-US" dirty="0"/>
              <a:t> </a:t>
            </a:r>
            <a:r>
              <a:rPr lang="en-US" altLang="zh-CN" dirty="0"/>
              <a:t>ng/ml</a:t>
            </a:r>
            <a:r>
              <a:rPr lang="zh-CN" altLang="en-US" dirty="0"/>
              <a:t> </a:t>
            </a:r>
            <a:r>
              <a:rPr lang="en-US" altLang="zh-CN" dirty="0"/>
              <a:t>			5</a:t>
            </a:r>
            <a:r>
              <a:rPr lang="zh-CN" altLang="en-US" dirty="0"/>
              <a:t> </a:t>
            </a:r>
            <a:r>
              <a:rPr lang="en-US" altLang="zh-CN" dirty="0"/>
              <a:t>ng/ml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9784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58DAC47-3983-934C-B9B5-125E9EED9372}"/>
              </a:ext>
            </a:extLst>
          </p:cNvPr>
          <p:cNvSpPr txBox="1"/>
          <p:nvPr/>
        </p:nvSpPr>
        <p:spPr>
          <a:xfrm>
            <a:off x="609600" y="381000"/>
            <a:ext cx="658577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Next steps: </a:t>
            </a:r>
          </a:p>
          <a:p>
            <a:r>
              <a:rPr lang="en-US" b="1" dirty="0"/>
              <a:t>(1) fit concentration dependence</a:t>
            </a:r>
          </a:p>
          <a:p>
            <a:r>
              <a:rPr lang="en-US" b="1" dirty="0"/>
              <a:t>(2) fit with </a:t>
            </a:r>
            <a:r>
              <a:rPr lang="en-US" b="1" dirty="0" err="1"/>
              <a:t>pdgf</a:t>
            </a:r>
            <a:r>
              <a:rPr lang="en-US" b="1" dirty="0"/>
              <a:t> experiments. </a:t>
            </a:r>
          </a:p>
          <a:p>
            <a:endParaRPr lang="en-US" b="1" dirty="0"/>
          </a:p>
          <a:p>
            <a:r>
              <a:rPr lang="en-US" b="1" dirty="0"/>
              <a:t>Problem: </a:t>
            </a:r>
          </a:p>
          <a:p>
            <a:r>
              <a:rPr lang="en-US" b="1" dirty="0"/>
              <a:t>There is currently no concentration dependency.</a:t>
            </a:r>
          </a:p>
          <a:p>
            <a:endParaRPr lang="en-US" b="1" dirty="0"/>
          </a:p>
          <a:p>
            <a:r>
              <a:rPr lang="en-US" b="1" dirty="0"/>
              <a:t>Solution: </a:t>
            </a:r>
          </a:p>
          <a:p>
            <a:r>
              <a:rPr lang="en-US" b="1" dirty="0"/>
              <a:t>Probe the parameter that could change concentration dependency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9AE82BE-CA50-E147-86E4-CCB65F030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14" y="2973860"/>
            <a:ext cx="4034486" cy="28230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4227A43-BCB9-2344-9B88-1612C02FCD65}"/>
              </a:ext>
            </a:extLst>
          </p:cNvPr>
          <p:cNvSpPr txBox="1"/>
          <p:nvPr/>
        </p:nvSpPr>
        <p:spPr>
          <a:xfrm>
            <a:off x="587829" y="5830669"/>
            <a:ext cx="6674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Solution: </a:t>
            </a:r>
          </a:p>
          <a:p>
            <a:r>
              <a:rPr lang="en-US" b="1" dirty="0"/>
              <a:t>Probe the parameters that could change concentration dependency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FD0618-2F30-1D43-9E56-DB9F6F759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2973861"/>
            <a:ext cx="4209945" cy="2436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34197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A1FF60C-4F5C-BA42-A925-F10745D39949}"/>
              </a:ext>
            </a:extLst>
          </p:cNvPr>
          <p:cNvSpPr/>
          <p:nvPr/>
        </p:nvSpPr>
        <p:spPr>
          <a:xfrm>
            <a:off x="609600" y="381000"/>
            <a:ext cx="3345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" dirty="0">
                <a:latin typeface="Helvetica" pitchFamily="2" charset="0"/>
              </a:rPr>
              <a:t>data.kon_1 = data.kon_1*1e-3;</a:t>
            </a:r>
            <a:endParaRPr lang="it" dirty="0">
              <a:effectLst/>
              <a:latin typeface="Helvetica" pitchFamily="2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E6806A-9523-8145-A76B-D7B8502208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066800"/>
            <a:ext cx="3962400" cy="29718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81E0764-6E84-CA44-B90B-5A2D9FA7C7D2}"/>
              </a:ext>
            </a:extLst>
          </p:cNvPr>
          <p:cNvSpPr/>
          <p:nvPr/>
        </p:nvSpPr>
        <p:spPr>
          <a:xfrm>
            <a:off x="4718050" y="381000"/>
            <a:ext cx="3260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" dirty="0">
                <a:latin typeface="Helvetica" pitchFamily="2" charset="0"/>
              </a:rPr>
              <a:t>data.koff_1 = data.koff_1*1e3;</a:t>
            </a:r>
            <a:endParaRPr lang="it" dirty="0">
              <a:effectLst/>
              <a:latin typeface="Helvetica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D56E20D-5B23-504B-999E-76B2B211BE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5063" y="1029789"/>
            <a:ext cx="3814143" cy="30088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EC5476-3E43-7042-8CB4-1059B89758DF}"/>
              </a:ext>
            </a:extLst>
          </p:cNvPr>
          <p:cNvSpPr txBox="1"/>
          <p:nvPr/>
        </p:nvSpPr>
        <p:spPr>
          <a:xfrm>
            <a:off x="457200" y="4359422"/>
            <a:ext cx="8153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All other parameters do not seem to affect the concentration dependence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Why are the AUC inversely related with [gf]? </a:t>
            </a:r>
          </a:p>
        </p:txBody>
      </p:sp>
    </p:spTree>
    <p:extLst>
      <p:ext uri="{BB962C8B-B14F-4D97-AF65-F5344CB8AC3E}">
        <p14:creationId xmlns:p14="http://schemas.microsoft.com/office/powerpoint/2010/main" val="371965817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79505EF-23D8-1A48-AB47-D03E912966DB}"/>
              </a:ext>
            </a:extLst>
          </p:cNvPr>
          <p:cNvSpPr txBox="1"/>
          <p:nvPr/>
        </p:nvSpPr>
        <p:spPr>
          <a:xfrm>
            <a:off x="192437" y="172385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Plot intermediate species to find out the reasons.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77DA1A1-510E-4948-A65B-2B09CC871A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6289"/>
            <a:ext cx="9144000" cy="5322232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82F8185-B3EF-294C-9F94-16AB74926AA5}"/>
              </a:ext>
            </a:extLst>
          </p:cNvPr>
          <p:cNvSpPr/>
          <p:nvPr/>
        </p:nvSpPr>
        <p:spPr>
          <a:xfrm>
            <a:off x="2866449" y="556957"/>
            <a:ext cx="3345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" dirty="0">
                <a:latin typeface="Helvetica" pitchFamily="2" charset="0"/>
              </a:rPr>
              <a:t>data.kon_1 = data.kon_1*1e-3;</a:t>
            </a:r>
            <a:endParaRPr lang="it" dirty="0">
              <a:effectLst/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1DF7DA-5CCA-CF40-BF41-F74B741B1C2B}"/>
              </a:ext>
            </a:extLst>
          </p:cNvPr>
          <p:cNvSpPr/>
          <p:nvPr/>
        </p:nvSpPr>
        <p:spPr>
          <a:xfrm>
            <a:off x="2984130" y="3576519"/>
            <a:ext cx="326076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it" dirty="0">
                <a:latin typeface="Helvetica" pitchFamily="2" charset="0"/>
              </a:rPr>
              <a:t>data.koff_1 = data.koff_1*1e3;</a:t>
            </a:r>
            <a:endParaRPr lang="it" dirty="0">
              <a:effectLst/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C6A9B3-59B9-574D-8EC1-0174686192B3}"/>
              </a:ext>
            </a:extLst>
          </p:cNvPr>
          <p:cNvSpPr txBox="1"/>
          <p:nvPr/>
        </p:nvSpPr>
        <p:spPr>
          <a:xfrm>
            <a:off x="216386" y="6240475"/>
            <a:ext cx="60676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DGFR-</a:t>
            </a:r>
            <a:r>
              <a:rPr lang="en-US" dirty="0" err="1"/>
              <a:t>GFRp</a:t>
            </a:r>
            <a:r>
              <a:rPr lang="en-US" dirty="0"/>
              <a:t> seems to be good in concentration dependence. </a:t>
            </a:r>
          </a:p>
          <a:p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We need to allow </a:t>
            </a:r>
            <a:r>
              <a:rPr lang="en-US" dirty="0" err="1"/>
              <a:t>fyn_act</a:t>
            </a:r>
            <a:r>
              <a:rPr lang="en-US" dirty="0"/>
              <a:t> to also </a:t>
            </a:r>
            <a:r>
              <a:rPr lang="en-US" dirty="0" err="1"/>
              <a:t>endocytos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6636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702EFE1-1059-BC4A-BD41-7C508F2F88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83" y="917580"/>
            <a:ext cx="8404634" cy="4572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62BCB9A-E92B-614F-8CA7-390CB86BC30B}"/>
              </a:ext>
            </a:extLst>
          </p:cNvPr>
          <p:cNvSpPr txBox="1"/>
          <p:nvPr/>
        </p:nvSpPr>
        <p:spPr>
          <a:xfrm>
            <a:off x="192437" y="172385"/>
            <a:ext cx="6019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Run </a:t>
            </a:r>
            <a:r>
              <a:rPr lang="en-US" b="1" dirty="0" err="1"/>
              <a:t>fyn_gf_model_nodeg</a:t>
            </a:r>
            <a:r>
              <a:rPr lang="en-US" b="1" dirty="0"/>
              <a:t>() with </a:t>
            </a:r>
            <a:r>
              <a:rPr lang="en-US" b="1" dirty="0" err="1"/>
              <a:t>fyn_endo</a:t>
            </a:r>
            <a:r>
              <a:rPr lang="en-US" b="1" dirty="0"/>
              <a:t> set to 1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53492F-E2BB-744E-8E3C-DCBF4FDEB02A}"/>
              </a:ext>
            </a:extLst>
          </p:cNvPr>
          <p:cNvSpPr/>
          <p:nvPr/>
        </p:nvSpPr>
        <p:spPr>
          <a:xfrm>
            <a:off x="2866449" y="548248"/>
            <a:ext cx="3345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" dirty="0">
                <a:latin typeface="Helvetica" pitchFamily="2" charset="0"/>
              </a:rPr>
              <a:t>data.kon_1 = data.kon_1*1e-3;</a:t>
            </a:r>
            <a:endParaRPr lang="it" dirty="0">
              <a:effectLst/>
              <a:latin typeface="Helvetica" pitchFamily="2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D04E61-3ECE-9D45-AD98-BD65E5E010DD}"/>
              </a:ext>
            </a:extLst>
          </p:cNvPr>
          <p:cNvSpPr/>
          <p:nvPr/>
        </p:nvSpPr>
        <p:spPr>
          <a:xfrm>
            <a:off x="2438400" y="5489580"/>
            <a:ext cx="3260764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it" dirty="0">
                <a:latin typeface="Helvetica" pitchFamily="2" charset="0"/>
              </a:rPr>
              <a:t>data.koff_1 = data.koff_1*1e3;</a:t>
            </a:r>
            <a:endParaRPr lang="it" dirty="0">
              <a:effectLst/>
              <a:latin typeface="Helvetica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219AC9-4641-6541-A162-FC1A56541D2D}"/>
              </a:ext>
            </a:extLst>
          </p:cNvPr>
          <p:cNvSpPr txBox="1"/>
          <p:nvPr/>
        </p:nvSpPr>
        <p:spPr>
          <a:xfrm>
            <a:off x="337026" y="6039284"/>
            <a:ext cx="8404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Conclusion:</a:t>
            </a:r>
            <a:r>
              <a:rPr lang="en-US" dirty="0"/>
              <a:t> koff_1 seems to be a better target parameter since kon_1 changes the activation speed of the kinase, which was not observed in the experiment</a:t>
            </a:r>
          </a:p>
        </p:txBody>
      </p:sp>
    </p:spTree>
    <p:extLst>
      <p:ext uri="{BB962C8B-B14F-4D97-AF65-F5344CB8AC3E}">
        <p14:creationId xmlns:p14="http://schemas.microsoft.com/office/powerpoint/2010/main" val="398033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813131"/>
            <a:ext cx="4309199" cy="323189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57200" y="287449"/>
            <a:ext cx="5181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&gt;&gt; cd /Users/</a:t>
            </a:r>
            <a:r>
              <a:rPr lang="en-US" b="1" dirty="0" err="1"/>
              <a:t>kathylu</a:t>
            </a:r>
            <a:r>
              <a:rPr lang="en-US" b="1" dirty="0"/>
              <a:t>/Documents/</a:t>
            </a:r>
            <a:r>
              <a:rPr lang="en-US" b="1" dirty="0" err="1"/>
              <a:t>sof</a:t>
            </a:r>
            <a:r>
              <a:rPr lang="en-US" b="1" dirty="0"/>
              <a:t>/</a:t>
            </a:r>
            <a:r>
              <a:rPr lang="en-US" b="1" dirty="0" err="1"/>
              <a:t>odesys</a:t>
            </a:r>
            <a:r>
              <a:rPr lang="en-US" b="1" dirty="0"/>
              <a:t>/app</a:t>
            </a:r>
          </a:p>
          <a:p>
            <a:r>
              <a:rPr lang="en-US" b="1" dirty="0"/>
              <a:t>&gt;&gt; </a:t>
            </a:r>
            <a:r>
              <a:rPr lang="nn-NO" b="1" dirty="0"/>
              <a:t>data = </a:t>
            </a:r>
            <a:r>
              <a:rPr lang="nn-NO" b="1" dirty="0" err="1"/>
              <a:t>fyn_gf_init_data</a:t>
            </a:r>
            <a:r>
              <a:rPr lang="nn-NO" b="1" dirty="0"/>
              <a:t>('egfr_huang_v2');</a:t>
            </a:r>
            <a:endParaRPr lang="en-US" dirty="0"/>
          </a:p>
          <a:p>
            <a:r>
              <a:rPr lang="en-US" b="1" dirty="0"/>
              <a:t>&gt;&gt; </a:t>
            </a:r>
            <a:r>
              <a:rPr lang="en-US" b="1" dirty="0" err="1"/>
              <a:t>batch_fyn_gf</a:t>
            </a:r>
            <a:r>
              <a:rPr lang="en-US" b="1" dirty="0"/>
              <a:t>(data);</a:t>
            </a:r>
          </a:p>
          <a:p>
            <a:r>
              <a:rPr lang="en-US" b="1" dirty="0"/>
              <a:t>&gt;&gt; data = </a:t>
            </a:r>
            <a:r>
              <a:rPr lang="en-US" b="1" dirty="0" err="1"/>
              <a:t>fyn_gf_init_data</a:t>
            </a:r>
            <a:r>
              <a:rPr lang="en-US" b="1" dirty="0"/>
              <a:t>('</a:t>
            </a:r>
            <a:r>
              <a:rPr lang="en-US" b="1" dirty="0" err="1"/>
              <a:t>exp_hela_egf</a:t>
            </a:r>
            <a:r>
              <a:rPr lang="en-US" b="1" dirty="0"/>
              <a:t>');</a:t>
            </a:r>
          </a:p>
          <a:p>
            <a:r>
              <a:rPr lang="en-US" b="1" dirty="0"/>
              <a:t>&gt;&gt; </a:t>
            </a:r>
            <a:r>
              <a:rPr lang="en-US" b="1" dirty="0" err="1"/>
              <a:t>batch_fyn_gf</a:t>
            </a:r>
            <a:r>
              <a:rPr lang="en-US" b="1" dirty="0"/>
              <a:t>(data);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0600" y="2743200"/>
            <a:ext cx="4440599" cy="332553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839800" y="1210779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Input data</a:t>
            </a:r>
          </a:p>
        </p:txBody>
      </p:sp>
    </p:spTree>
    <p:extLst>
      <p:ext uri="{BB962C8B-B14F-4D97-AF65-F5344CB8AC3E}">
        <p14:creationId xmlns:p14="http://schemas.microsoft.com/office/powerpoint/2010/main" val="305304724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67AFB5E-5885-4747-BD9D-07D241681E49}"/>
              </a:ext>
            </a:extLst>
          </p:cNvPr>
          <p:cNvSpPr txBox="1"/>
          <p:nvPr/>
        </p:nvSpPr>
        <p:spPr>
          <a:xfrm>
            <a:off x="1219200" y="381000"/>
            <a:ext cx="5029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Made corrections to the model</a:t>
            </a:r>
          </a:p>
          <a:p>
            <a:r>
              <a:rPr lang="en-US" dirty="0"/>
              <a:t>Need to re-optimize “scale”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39DB7B-2096-AD41-A40C-C6DA325FBB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219200"/>
            <a:ext cx="3581400" cy="1435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F4DA5BF-36EC-1541-AD82-BFBD206345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0" y="1219200"/>
            <a:ext cx="3530600" cy="1168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75A970C-9748-BD46-9633-6D0770D2B742}"/>
              </a:ext>
            </a:extLst>
          </p:cNvPr>
          <p:cNvSpPr txBox="1"/>
          <p:nvPr/>
        </p:nvSpPr>
        <p:spPr>
          <a:xfrm>
            <a:off x="190500" y="3048000"/>
            <a:ext cx="8763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&gt;&gt; model = </a:t>
            </a:r>
            <a:r>
              <a:rPr lang="en-US" dirty="0" err="1"/>
              <a:t>fyn_gf_model_nodeg</a:t>
            </a:r>
            <a:r>
              <a:rPr lang="en-US" dirty="0"/>
              <a:t>('</a:t>
            </a:r>
            <a:r>
              <a:rPr lang="en-US" dirty="0" err="1"/>
              <a:t>complex_ode_nodeg</a:t>
            </a:r>
            <a:r>
              <a:rPr lang="en-US" dirty="0"/>
              <a:t>', '</a:t>
            </a:r>
            <a:r>
              <a:rPr lang="en-US" dirty="0" err="1"/>
              <a:t>best_fit</a:t>
            </a:r>
            <a:r>
              <a:rPr lang="en-US" dirty="0"/>
              <a:t>', 1, '</a:t>
            </a:r>
            <a:r>
              <a:rPr lang="en-US" dirty="0" err="1"/>
              <a:t>fyn_endo</a:t>
            </a:r>
            <a:r>
              <a:rPr lang="en-US" dirty="0"/>
              <a:t>', 11);</a:t>
            </a:r>
          </a:p>
          <a:p>
            <a:r>
              <a:rPr lang="en-US" dirty="0"/>
              <a:t>&gt;&gt; </a:t>
            </a:r>
            <a:r>
              <a:rPr lang="en-US" dirty="0" err="1"/>
              <a:t>batch_fyn_gf</a:t>
            </a:r>
            <a:r>
              <a:rPr lang="en-US" dirty="0"/>
              <a:t>(</a:t>
            </a:r>
            <a:r>
              <a:rPr lang="en-US" dirty="0" err="1"/>
              <a:t>model.data</a:t>
            </a:r>
            <a:r>
              <a:rPr lang="en-US" dirty="0"/>
              <a:t>, '</a:t>
            </a:r>
            <a:r>
              <a:rPr lang="en-US" dirty="0" err="1"/>
              <a:t>rhs_function</a:t>
            </a:r>
            <a:r>
              <a:rPr lang="en-US" dirty="0"/>
              <a:t>', </a:t>
            </a:r>
            <a:r>
              <a:rPr lang="en-US" dirty="0" err="1"/>
              <a:t>model.rhs</a:t>
            </a:r>
            <a:r>
              <a:rPr lang="en-US" dirty="0"/>
              <a:t>, 'y0', model.data.y0, ...</a:t>
            </a:r>
          </a:p>
          <a:p>
            <a:r>
              <a:rPr lang="en-US" dirty="0"/>
              <a:t>'</a:t>
            </a:r>
            <a:r>
              <a:rPr lang="en-US" dirty="0" err="1"/>
              <a:t>output_function</a:t>
            </a:r>
            <a:r>
              <a:rPr lang="en-US" dirty="0"/>
              <a:t>', </a:t>
            </a:r>
            <a:r>
              <a:rPr lang="en-US" dirty="0" err="1"/>
              <a:t>model.output</a:t>
            </a:r>
            <a:r>
              <a:rPr lang="en-US" dirty="0"/>
              <a:t>);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DB6B40-DFD0-5845-9971-6065709912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4095750"/>
            <a:ext cx="3683000" cy="27622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3FD3930-F1A2-E64F-8658-C71453DE91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7200" y="4095750"/>
            <a:ext cx="3683000" cy="27622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2F4830A-3D27-8F49-8224-A78A065528DD}"/>
              </a:ext>
            </a:extLst>
          </p:cNvPr>
          <p:cNvSpPr txBox="1"/>
          <p:nvPr/>
        </p:nvSpPr>
        <p:spPr>
          <a:xfrm>
            <a:off x="5105400" y="3733800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First test run at 50 ng/ml</a:t>
            </a:r>
          </a:p>
        </p:txBody>
      </p:sp>
    </p:spTree>
    <p:extLst>
      <p:ext uri="{BB962C8B-B14F-4D97-AF65-F5344CB8AC3E}">
        <p14:creationId xmlns:p14="http://schemas.microsoft.com/office/powerpoint/2010/main" val="29903889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30254E-D48E-074D-AA00-6430C1FF179E}"/>
              </a:ext>
            </a:extLst>
          </p:cNvPr>
          <p:cNvSpPr txBox="1"/>
          <p:nvPr/>
        </p:nvSpPr>
        <p:spPr>
          <a:xfrm>
            <a:off x="228600" y="114384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Model 1118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488BB6-4201-FB4D-8E12-5884867874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971" y="473360"/>
            <a:ext cx="5562600" cy="321148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613EB4-BA97-7E44-87F4-85B708EBE4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276"/>
          <a:stretch/>
        </p:blipFill>
        <p:spPr>
          <a:xfrm>
            <a:off x="5535022" y="610554"/>
            <a:ext cx="3608978" cy="1816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E9E23F-D604-F742-BC57-077164383FD3}"/>
              </a:ext>
            </a:extLst>
          </p:cNvPr>
          <p:cNvSpPr txBox="1"/>
          <p:nvPr/>
        </p:nvSpPr>
        <p:spPr>
          <a:xfrm>
            <a:off x="5675811" y="2510135"/>
            <a:ext cx="33274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Estimated biosensor activation is 9.142% out of 200 </a:t>
            </a:r>
            <a:r>
              <a:rPr lang="en-US" dirty="0" err="1"/>
              <a:t>nM</a:t>
            </a:r>
            <a:r>
              <a:rPr lang="en-US" dirty="0"/>
              <a:t>, which is about 18.28 </a:t>
            </a:r>
            <a:r>
              <a:rPr lang="en-US" dirty="0" err="1"/>
              <a:t>nM.</a:t>
            </a:r>
            <a:r>
              <a:rPr lang="en-US" dirty="0"/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0750E6-5B8F-4E43-8157-823847249ABF}"/>
              </a:ext>
            </a:extLst>
          </p:cNvPr>
          <p:cNvSpPr txBox="1"/>
          <p:nvPr/>
        </p:nvSpPr>
        <p:spPr>
          <a:xfrm>
            <a:off x="4343400" y="3885472"/>
            <a:ext cx="1981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Multiple output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66FF26D-6529-6A40-90EC-5AD20369A9D8}"/>
              </a:ext>
            </a:extLst>
          </p:cNvPr>
          <p:cNvSpPr txBox="1"/>
          <p:nvPr/>
        </p:nvSpPr>
        <p:spPr>
          <a:xfrm>
            <a:off x="533400" y="3901072"/>
            <a:ext cx="27731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Concentration dependence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66F5FBA-A9FF-8E46-826D-594D09E88047}"/>
              </a:ext>
            </a:extLst>
          </p:cNvPr>
          <p:cNvSpPr txBox="1"/>
          <p:nvPr/>
        </p:nvSpPr>
        <p:spPr>
          <a:xfrm>
            <a:off x="6696891" y="3885472"/>
            <a:ext cx="2514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Good concentration dependence, but sensor and active </a:t>
            </a:r>
            <a:r>
              <a:rPr lang="en-US" dirty="0" err="1"/>
              <a:t>fyn</a:t>
            </a:r>
            <a:r>
              <a:rPr lang="en-US" dirty="0"/>
              <a:t> has a big difference.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5862996-E7E8-FE47-8AD6-13BD822981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0603" y="4254804"/>
            <a:ext cx="6540500" cy="256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71025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1112322"/>
            <a:ext cx="4886245" cy="366468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0854" y="1281898"/>
            <a:ext cx="4440599" cy="33255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908654" y="968677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Input data</a:t>
            </a:r>
          </a:p>
        </p:txBody>
      </p:sp>
    </p:spTree>
    <p:extLst>
      <p:ext uri="{BB962C8B-B14F-4D97-AF65-F5344CB8AC3E}">
        <p14:creationId xmlns:p14="http://schemas.microsoft.com/office/powerpoint/2010/main" val="21340483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44D2DF-6F68-784C-B7A7-93815640A3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2590800"/>
            <a:ext cx="4440599" cy="3325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7021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" y="228600"/>
            <a:ext cx="9017000" cy="24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40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634042" y="381000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egf</a:t>
            </a:r>
            <a:r>
              <a:rPr lang="en-US" dirty="0"/>
              <a:t>] = 10 ng/</a:t>
            </a:r>
            <a:r>
              <a:rPr lang="en-US" dirty="0" err="1"/>
              <a:t>ul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476" y="1319299"/>
            <a:ext cx="2496904" cy="1118297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9000" y="94976"/>
            <a:ext cx="2763162" cy="236139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12476" y="3396734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egf</a:t>
            </a:r>
            <a:r>
              <a:rPr lang="en-US" dirty="0"/>
              <a:t>] = 25 ng/</a:t>
            </a:r>
            <a:r>
              <a:rPr lang="en-US" dirty="0" err="1"/>
              <a:t>ul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4042" y="4038600"/>
            <a:ext cx="2832339" cy="163424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1400" y="3581400"/>
            <a:ext cx="2684293" cy="21187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265693" y="196334"/>
            <a:ext cx="26497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Simulations: 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310821" y="565666"/>
            <a:ext cx="27154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EGF_1 : 0.0001681 </a:t>
            </a:r>
            <a:r>
              <a:rPr lang="en-US" dirty="0" err="1"/>
              <a:t>uM</a:t>
            </a:r>
            <a:endParaRPr lang="en-US" dirty="0"/>
          </a:p>
          <a:p>
            <a:r>
              <a:rPr lang="en-US" dirty="0"/>
              <a:t>EGF_5 : 0.0007766 </a:t>
            </a:r>
            <a:r>
              <a:rPr lang="en-US" dirty="0" err="1"/>
              <a:t>uM</a:t>
            </a:r>
            <a:br>
              <a:rPr lang="en-US" dirty="0"/>
            </a:br>
            <a:r>
              <a:rPr lang="en-US" dirty="0"/>
              <a:t>EGF_10 : 0.0015316 </a:t>
            </a:r>
            <a:r>
              <a:rPr lang="en-US" dirty="0" err="1"/>
              <a:t>uM</a:t>
            </a:r>
            <a:endParaRPr lang="en-US" dirty="0"/>
          </a:p>
          <a:p>
            <a:r>
              <a:rPr lang="en-US" dirty="0"/>
              <a:t>EGF_25: 0.0040496 </a:t>
            </a:r>
            <a:r>
              <a:rPr lang="en-US" dirty="0" err="1"/>
              <a:t>uM</a:t>
            </a:r>
            <a:r>
              <a:rPr lang="en-US" dirty="0"/>
              <a:t> </a:t>
            </a:r>
          </a:p>
          <a:p>
            <a:r>
              <a:rPr lang="en-US" dirty="0"/>
              <a:t>EGF_50 : 0.0080816 </a:t>
            </a:r>
            <a:r>
              <a:rPr lang="en-US" dirty="0" err="1"/>
              <a:t>uM</a:t>
            </a:r>
            <a:endParaRPr lang="en-US" dirty="0"/>
          </a:p>
          <a:p>
            <a:r>
              <a:rPr lang="en-US" dirty="0"/>
              <a:t>EGF_100 : 0.0161466 </a:t>
            </a:r>
            <a:r>
              <a:rPr lang="en-US" dirty="0" err="1"/>
              <a:t>uM</a:t>
            </a:r>
            <a:endParaRPr lang="en-US" dirty="0"/>
          </a:p>
          <a:p>
            <a:r>
              <a:rPr lang="en-US" dirty="0"/>
              <a:t>EGF_500 : 0.0806666 </a:t>
            </a:r>
            <a:r>
              <a:rPr lang="en-US" dirty="0" err="1"/>
              <a:t>uM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23869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83234" y="272534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</a:t>
            </a:r>
            <a:r>
              <a:rPr lang="en-US" dirty="0" err="1"/>
              <a:t>egf</a:t>
            </a:r>
            <a:r>
              <a:rPr lang="en-US" dirty="0"/>
              <a:t>] = 500 ng/</a:t>
            </a:r>
            <a:r>
              <a:rPr lang="en-US" dirty="0" err="1"/>
              <a:t>ul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5800" y="3200400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Conclusion: divide the concentration by 500.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104" y="834367"/>
            <a:ext cx="2907059" cy="22281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896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F06CA8D-2D5E-B447-866F-1FC6987A1914}"/>
              </a:ext>
            </a:extLst>
          </p:cNvPr>
          <p:cNvSpPr txBox="1"/>
          <p:nvPr/>
        </p:nvSpPr>
        <p:spPr>
          <a:xfrm>
            <a:off x="628649" y="291090"/>
            <a:ext cx="7886699" cy="93268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200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Optimization (11/2/2019)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B29702D-4D5B-A54D-AB8E-093D2C098D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514600" y="3042169"/>
            <a:ext cx="5105400" cy="382577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F30EBB-AA61-1546-9DB3-A62C7F73DF3C}"/>
              </a:ext>
            </a:extLst>
          </p:cNvPr>
          <p:cNvSpPr txBox="1"/>
          <p:nvPr/>
        </p:nvSpPr>
        <p:spPr>
          <a:xfrm>
            <a:off x="1143000" y="1371600"/>
            <a:ext cx="62484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&gt;&gt; /Users/</a:t>
            </a:r>
            <a:r>
              <a:rPr lang="en-US" dirty="0" err="1"/>
              <a:t>kathylu</a:t>
            </a:r>
            <a:r>
              <a:rPr lang="en-US" dirty="0"/>
              <a:t>/Documents/</a:t>
            </a:r>
            <a:r>
              <a:rPr lang="en-US" dirty="0" err="1"/>
              <a:t>sof</a:t>
            </a:r>
            <a:r>
              <a:rPr lang="en-US" dirty="0"/>
              <a:t>/</a:t>
            </a:r>
            <a:r>
              <a:rPr lang="en-US" dirty="0" err="1"/>
              <a:t>odesys</a:t>
            </a:r>
            <a:r>
              <a:rPr lang="en-US" dirty="0"/>
              <a:t>/app/opt</a:t>
            </a:r>
          </a:p>
          <a:p>
            <a:r>
              <a:rPr lang="en-US" dirty="0"/>
              <a:t>&gt;&gt; </a:t>
            </a:r>
            <a:r>
              <a:rPr lang="en-US" dirty="0" err="1"/>
              <a:t>test_optimize</a:t>
            </a:r>
            <a:r>
              <a:rPr lang="en-US" dirty="0"/>
              <a:t>;</a:t>
            </a:r>
          </a:p>
          <a:p>
            <a:r>
              <a:rPr lang="en-US" dirty="0"/>
              <a:t>Solution 1:</a:t>
            </a:r>
          </a:p>
          <a:p>
            <a:r>
              <a:rPr lang="en-US" dirty="0"/>
              <a:t>   -5.2813    4.6815    0.3299</a:t>
            </a:r>
          </a:p>
          <a:p>
            <a:r>
              <a:rPr lang="en-US" dirty="0"/>
              <a:t>Solution 2:</a:t>
            </a:r>
          </a:p>
          <a:p>
            <a:r>
              <a:rPr lang="en-US" dirty="0"/>
              <a:t>   -0.8210    0.6696    0.7626</a:t>
            </a:r>
          </a:p>
        </p:txBody>
      </p:sp>
    </p:spTree>
    <p:extLst>
      <p:ext uri="{BB962C8B-B14F-4D97-AF65-F5344CB8AC3E}">
        <p14:creationId xmlns:p14="http://schemas.microsoft.com/office/powerpoint/2010/main" val="197916857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24974</TotalTime>
  <Words>1528</Words>
  <Application>Microsoft Macintosh PowerPoint</Application>
  <PresentationFormat>On-screen Show (4:3)</PresentationFormat>
  <Paragraphs>186</Paragraphs>
  <Slides>31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5" baseType="lpstr">
      <vt:lpstr>Arial</vt:lpstr>
      <vt:lpstr>Calibri</vt:lpstr>
      <vt:lpstr>Helvetica</vt:lpstr>
      <vt:lpstr>Office Theme</vt:lpstr>
      <vt:lpstr>ODE system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ODE system</dc:title>
  <dc:creator>Lu, Kathy</dc:creator>
  <cp:lastModifiedBy>Lu, Kathy</cp:lastModifiedBy>
  <cp:revision>118</cp:revision>
  <dcterms:created xsi:type="dcterms:W3CDTF">2019-11-03T03:59:59Z</dcterms:created>
  <dcterms:modified xsi:type="dcterms:W3CDTF">2019-11-25T01:02:23Z</dcterms:modified>
</cp:coreProperties>
</file>